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667" r:id="rId2"/>
    <p:sldId id="999" r:id="rId3"/>
    <p:sldId id="264" r:id="rId4"/>
    <p:sldId id="260" r:id="rId5"/>
    <p:sldId id="308" r:id="rId6"/>
    <p:sldId id="696" r:id="rId7"/>
    <p:sldId id="704" r:id="rId8"/>
    <p:sldId id="703" r:id="rId9"/>
    <p:sldId id="694" r:id="rId10"/>
    <p:sldId id="695" r:id="rId11"/>
    <p:sldId id="689" r:id="rId12"/>
    <p:sldId id="330" r:id="rId13"/>
    <p:sldId id="311" r:id="rId14"/>
    <p:sldId id="283" r:id="rId15"/>
    <p:sldId id="710" r:id="rId16"/>
    <p:sldId id="855" r:id="rId17"/>
    <p:sldId id="497" r:id="rId18"/>
    <p:sldId id="854" r:id="rId19"/>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百瀬英哉" initials="百瀬英哉" lastIdx="1" clrIdx="0"/>
  <p:cmAuthor id="2" name="Microsoft Office ユーザー" initials="MOユ"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71B4A9"/>
    <a:srgbClr val="71B496"/>
    <a:srgbClr val="84D0AC"/>
    <a:srgbClr val="A9D9BE"/>
    <a:srgbClr val="A1D0B6"/>
    <a:srgbClr val="A0D0AA"/>
    <a:srgbClr val="B1D0C6"/>
    <a:srgbClr val="91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92"/>
    <p:restoredTop sz="96604"/>
  </p:normalViewPr>
  <p:slideViewPr>
    <p:cSldViewPr snapToGrid="0" snapToObjects="1">
      <p:cViewPr varScale="1">
        <p:scale>
          <a:sx n="128" d="100"/>
          <a:sy n="128" d="100"/>
        </p:scale>
        <p:origin x="1448"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FAB2EF9-1104-BD45-9B82-E40C15F2FC95}"/>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57A127D-F9F2-4248-88D6-3B7D51DD3579}"/>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ACD9D302-E955-E14B-B38A-6867BD0207DA}" type="datetimeFigureOut">
              <a:rPr kumimoji="1" lang="ja-JP" altLang="en-US" smtClean="0"/>
              <a:t>2024/11/4</a:t>
            </a:fld>
            <a:endParaRPr kumimoji="1" lang="ja-JP" altLang="en-US"/>
          </a:p>
        </p:txBody>
      </p:sp>
      <p:sp>
        <p:nvSpPr>
          <p:cNvPr id="4" name="フッター プレースホルダー 3">
            <a:extLst>
              <a:ext uri="{FF2B5EF4-FFF2-40B4-BE49-F238E27FC236}">
                <a16:creationId xmlns:a16="http://schemas.microsoft.com/office/drawing/2014/main" id="{DF6B5EDC-2097-F64E-B968-497061F20CF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F0654E5-3380-F944-A164-AB23CEC720E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4CB6500-5790-B449-B838-E5034840309C}" type="slidenum">
              <a:rPr kumimoji="1" lang="ja-JP" altLang="en-US" smtClean="0"/>
              <a:t>‹#›</a:t>
            </a:fld>
            <a:endParaRPr kumimoji="1" lang="ja-JP" altLang="en-US"/>
          </a:p>
        </p:txBody>
      </p:sp>
    </p:spTree>
    <p:extLst>
      <p:ext uri="{BB962C8B-B14F-4D97-AF65-F5344CB8AC3E}">
        <p14:creationId xmlns:p14="http://schemas.microsoft.com/office/powerpoint/2010/main" val="862656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64A3CCAE-D524-8B4B-8747-97B5CD5B50A0}" type="datetimeFigureOut">
              <a:rPr kumimoji="1" lang="ja-JP" altLang="en-US" smtClean="0"/>
              <a:t>2024/11/4</a:t>
            </a:fld>
            <a:endParaRPr kumimoji="1" lang="ja-JP" altLang="en-US"/>
          </a:p>
        </p:txBody>
      </p:sp>
      <p:sp>
        <p:nvSpPr>
          <p:cNvPr id="4" name="スライド イメージ プレースホルダー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093AD7F-A5DF-7648-BAAD-954C728B90F2}" type="slidenum">
              <a:rPr kumimoji="1" lang="ja-JP" altLang="en-US" smtClean="0"/>
              <a:t>‹#›</a:t>
            </a:fld>
            <a:endParaRPr kumimoji="1" lang="ja-JP" altLang="en-US"/>
          </a:p>
        </p:txBody>
      </p:sp>
    </p:spTree>
    <p:extLst>
      <p:ext uri="{BB962C8B-B14F-4D97-AF65-F5344CB8AC3E}">
        <p14:creationId xmlns:p14="http://schemas.microsoft.com/office/powerpoint/2010/main" val="1842478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93AD7F-A5DF-7648-BAAD-954C728B90F2}" type="slidenum">
              <a:rPr kumimoji="1" lang="ja-JP" altLang="en-US" smtClean="0"/>
              <a:t>5</a:t>
            </a:fld>
            <a:endParaRPr kumimoji="1" lang="ja-JP" altLang="en-US"/>
          </a:p>
        </p:txBody>
      </p:sp>
    </p:spTree>
    <p:extLst>
      <p:ext uri="{BB962C8B-B14F-4D97-AF65-F5344CB8AC3E}">
        <p14:creationId xmlns:p14="http://schemas.microsoft.com/office/powerpoint/2010/main" val="1780872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さて、細かく見ていきますが、画面中左側が発汗量、右側が心拍数と頸部の表面温度の変化の様子です。生理計測は測定中</a:t>
            </a:r>
            <a:r>
              <a:rPr kumimoji="1" lang="en-US" altLang="ja-JP" dirty="0"/>
              <a:t>3</a:t>
            </a:r>
            <a:r>
              <a:rPr kumimoji="1" lang="ja-JP" altLang="en-US" dirty="0"/>
              <a:t>分間ごとに中央値を算出し、こちらにしめしています。先ほどと重複しますが、衣類</a:t>
            </a:r>
            <a:r>
              <a:rPr kumimoji="1" lang="en-US" altLang="ja-JP" dirty="0"/>
              <a:t>A</a:t>
            </a:r>
            <a:r>
              <a:rPr kumimoji="1" lang="ja-JP" altLang="en-US" dirty="0"/>
              <a:t>の発汗量がやや多く、運動開始以降の発汗量に試料間で有意差が見られました。また表面温度については、サンプル</a:t>
            </a:r>
            <a:r>
              <a:rPr kumimoji="1" lang="en-US" altLang="ja-JP" dirty="0"/>
              <a:t>B</a:t>
            </a:r>
            <a:r>
              <a:rPr kumimoji="1" lang="ja-JP" altLang="en-US" dirty="0"/>
              <a:t>において再安静時にやや体温が下がる様子が見られました。</a:t>
            </a:r>
          </a:p>
        </p:txBody>
      </p:sp>
      <p:sp>
        <p:nvSpPr>
          <p:cNvPr id="4" name="スライド番号プレースホルダー 3"/>
          <p:cNvSpPr>
            <a:spLocks noGrp="1"/>
          </p:cNvSpPr>
          <p:nvPr>
            <p:ph type="sldNum" sz="quarter" idx="5"/>
          </p:nvPr>
        </p:nvSpPr>
        <p:spPr/>
        <p:txBody>
          <a:bodyPr/>
          <a:lstStyle/>
          <a:p>
            <a:fld id="{A6D34ACA-BFBC-45E9-A31B-4BB23691F220}" type="slidenum">
              <a:rPr kumimoji="1" lang="ja-JP" altLang="en-US" smtClean="0"/>
              <a:t>16</a:t>
            </a:fld>
            <a:endParaRPr kumimoji="1" lang="ja-JP" altLang="en-US"/>
          </a:p>
        </p:txBody>
      </p:sp>
    </p:spTree>
    <p:extLst>
      <p:ext uri="{BB962C8B-B14F-4D97-AF65-F5344CB8AC3E}">
        <p14:creationId xmlns:p14="http://schemas.microsoft.com/office/powerpoint/2010/main" val="413297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93AD7F-A5DF-7648-BAAD-954C728B90F2}" type="slidenum">
              <a:rPr kumimoji="1" lang="ja-JP" altLang="en-US" smtClean="0"/>
              <a:t>17</a:t>
            </a:fld>
            <a:endParaRPr kumimoji="1" lang="ja-JP" altLang="en-US"/>
          </a:p>
        </p:txBody>
      </p:sp>
    </p:spTree>
    <p:extLst>
      <p:ext uri="{BB962C8B-B14F-4D97-AF65-F5344CB8AC3E}">
        <p14:creationId xmlns:p14="http://schemas.microsoft.com/office/powerpoint/2010/main" val="1261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093AD7F-A5DF-7648-BAAD-954C728B90F2}" type="slidenum">
              <a:rPr kumimoji="1" lang="ja-JP" altLang="en-US" smtClean="0"/>
              <a:t>6</a:t>
            </a:fld>
            <a:endParaRPr kumimoji="1" lang="ja-JP" altLang="en-US"/>
          </a:p>
        </p:txBody>
      </p:sp>
    </p:spTree>
    <p:extLst>
      <p:ext uri="{BB962C8B-B14F-4D97-AF65-F5344CB8AC3E}">
        <p14:creationId xmlns:p14="http://schemas.microsoft.com/office/powerpoint/2010/main" val="366605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93AD7F-A5DF-7648-BAAD-954C728B90F2}" type="slidenum">
              <a:rPr kumimoji="1" lang="ja-JP" altLang="en-US" smtClean="0"/>
              <a:t>7</a:t>
            </a:fld>
            <a:endParaRPr kumimoji="1" lang="ja-JP" altLang="en-US"/>
          </a:p>
        </p:txBody>
      </p:sp>
    </p:spTree>
    <p:extLst>
      <p:ext uri="{BB962C8B-B14F-4D97-AF65-F5344CB8AC3E}">
        <p14:creationId xmlns:p14="http://schemas.microsoft.com/office/powerpoint/2010/main" val="179595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93AD7F-A5DF-7648-BAAD-954C728B90F2}" type="slidenum">
              <a:rPr kumimoji="1" lang="ja-JP" altLang="en-US" smtClean="0"/>
              <a:t>8</a:t>
            </a:fld>
            <a:endParaRPr kumimoji="1" lang="ja-JP" altLang="en-US"/>
          </a:p>
        </p:txBody>
      </p:sp>
    </p:spTree>
    <p:extLst>
      <p:ext uri="{BB962C8B-B14F-4D97-AF65-F5344CB8AC3E}">
        <p14:creationId xmlns:p14="http://schemas.microsoft.com/office/powerpoint/2010/main" val="1088880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093AD7F-A5DF-7648-BAAD-954C728B90F2}" type="slidenum">
              <a:rPr kumimoji="1" lang="ja-JP" altLang="en-US" smtClean="0"/>
              <a:t>9</a:t>
            </a:fld>
            <a:endParaRPr kumimoji="1" lang="ja-JP" altLang="en-US"/>
          </a:p>
        </p:txBody>
      </p:sp>
    </p:spTree>
    <p:extLst>
      <p:ext uri="{BB962C8B-B14F-4D97-AF65-F5344CB8AC3E}">
        <p14:creationId xmlns:p14="http://schemas.microsoft.com/office/powerpoint/2010/main" val="96656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093AD7F-A5DF-7648-BAAD-954C728B90F2}" type="slidenum">
              <a:rPr kumimoji="1" lang="ja-JP" altLang="en-US" smtClean="0"/>
              <a:t>10</a:t>
            </a:fld>
            <a:endParaRPr kumimoji="1" lang="ja-JP" altLang="en-US"/>
          </a:p>
        </p:txBody>
      </p:sp>
    </p:spTree>
    <p:extLst>
      <p:ext uri="{BB962C8B-B14F-4D97-AF65-F5344CB8AC3E}">
        <p14:creationId xmlns:p14="http://schemas.microsoft.com/office/powerpoint/2010/main" val="207889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93AD7F-A5DF-7648-BAAD-954C728B90F2}" type="slidenum">
              <a:rPr kumimoji="1" lang="ja-JP" altLang="en-US" smtClean="0"/>
              <a:t>12</a:t>
            </a:fld>
            <a:endParaRPr kumimoji="1" lang="ja-JP" altLang="en-US"/>
          </a:p>
        </p:txBody>
      </p:sp>
    </p:spTree>
    <p:extLst>
      <p:ext uri="{BB962C8B-B14F-4D97-AF65-F5344CB8AC3E}">
        <p14:creationId xmlns:p14="http://schemas.microsoft.com/office/powerpoint/2010/main" val="171544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93AD7F-A5DF-7648-BAAD-954C728B90F2}" type="slidenum">
              <a:rPr kumimoji="1" lang="ja-JP" altLang="en-US" smtClean="0"/>
              <a:t>14</a:t>
            </a:fld>
            <a:endParaRPr kumimoji="1" lang="ja-JP" altLang="en-US"/>
          </a:p>
        </p:txBody>
      </p:sp>
    </p:spTree>
    <p:extLst>
      <p:ext uri="{BB962C8B-B14F-4D97-AF65-F5344CB8AC3E}">
        <p14:creationId xmlns:p14="http://schemas.microsoft.com/office/powerpoint/2010/main" val="182275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93AD7F-A5DF-7648-BAAD-954C728B90F2}" type="slidenum">
              <a:rPr kumimoji="1" lang="ja-JP" altLang="en-US" smtClean="0"/>
              <a:t>15</a:t>
            </a:fld>
            <a:endParaRPr kumimoji="1" lang="ja-JP" altLang="en-US"/>
          </a:p>
        </p:txBody>
      </p:sp>
    </p:spTree>
    <p:extLst>
      <p:ext uri="{BB962C8B-B14F-4D97-AF65-F5344CB8AC3E}">
        <p14:creationId xmlns:p14="http://schemas.microsoft.com/office/powerpoint/2010/main" val="212359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C2D077A-2A95-A44F-BB7F-B59EF0ABBA44}" type="datetime1">
              <a:rPr kumimoji="1" lang="ja-JP" altLang="en-US" smtClean="0"/>
              <a:t>2024/11/4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1021A1-9BCE-654D-882C-89216AC2DA0E}"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222E53-6054-4549-92DC-507E7873220C}" type="datetime1">
              <a:rPr kumimoji="1" lang="ja-JP" altLang="en-US" smtClean="0"/>
              <a:t>2024/11/4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1021A1-9BCE-654D-882C-89216AC2DA0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03DAE1-9342-1A4F-9AC3-802D5C13B2E9}" type="datetime1">
              <a:rPr kumimoji="1" lang="ja-JP" altLang="en-US" smtClean="0"/>
              <a:t>2024/11/4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1021A1-9BCE-654D-882C-89216AC2DA0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826C82-8368-4E47-BEAC-C12D5537A278}" type="datetime1">
              <a:rPr kumimoji="1" lang="ja-JP" altLang="en-US" smtClean="0"/>
              <a:t>2024/11/4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1021A1-9BCE-654D-882C-89216AC2DA0E}"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BC2CF-2AA2-FC46-B8C6-787A76A7852F}" type="datetime1">
              <a:rPr kumimoji="1" lang="ja-JP" altLang="en-US" smtClean="0"/>
              <a:t>2024/11/4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1021A1-9BCE-654D-882C-89216AC2DA0E}"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E0F042-957B-2C4A-B7C3-03C4F5812718}" type="datetime1">
              <a:rPr kumimoji="1" lang="ja-JP" altLang="en-US" smtClean="0"/>
              <a:t>2024/11/4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1021A1-9BCE-654D-882C-89216AC2DA0E}"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EFF42F-6431-AA41-A723-6C4762124A8E}" type="datetime1">
              <a:rPr kumimoji="1" lang="ja-JP" altLang="en-US" smtClean="0"/>
              <a:t>2024/11/4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F1021A1-9BCE-654D-882C-89216AC2DA0E}"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B4BF10E-E7A7-E14F-8B4B-9EBEEBC4B200}" type="datetime1">
              <a:rPr kumimoji="1" lang="ja-JP" altLang="en-US" smtClean="0"/>
              <a:t>2024/11/4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F1021A1-9BCE-654D-882C-89216AC2DA0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C6B19-A62F-AC4D-B37A-88C3C346ABC8}" type="datetime1">
              <a:rPr kumimoji="1" lang="ja-JP" altLang="en-US" smtClean="0"/>
              <a:t>2024/11/4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F1021A1-9BCE-654D-882C-89216AC2DA0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4EC68C-CF9E-E446-BA11-3DB57A0EE4C6}" type="datetime1">
              <a:rPr kumimoji="1" lang="ja-JP" altLang="en-US" smtClean="0"/>
              <a:t>2024/11/4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1021A1-9BCE-654D-882C-89216AC2DA0E}"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35549E5-3974-CD40-8D5F-959514F62DF2}" type="datetime1">
              <a:rPr kumimoji="1" lang="ja-JP" altLang="en-US" smtClean="0"/>
              <a:t>2024/11/4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1021A1-9BCE-654D-882C-89216AC2DA0E}"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FB815-7791-A34C-8583-3762EA8E093F}" type="datetime1">
              <a:rPr kumimoji="1" lang="ja-JP" altLang="en-US" smtClean="0"/>
              <a:t>2024/11/4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021A1-9BCE-654D-882C-89216AC2DA0E}" type="slidenum">
              <a:rPr kumimoji="1" lang="ja-JP" altLang="en-US" smtClean="0"/>
              <a:t>‹#›</a:t>
            </a:fld>
            <a:endParaRPr kumimoji="1" lang="ja-JP" altLang="en-US"/>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919028" y="4513889"/>
            <a:ext cx="4077028" cy="554037"/>
          </a:xfrm>
        </p:spPr>
        <p:txBody>
          <a:bodyPr>
            <a:noAutofit/>
          </a:bodyPr>
          <a:lstStyle/>
          <a:p>
            <a:pPr algn="l"/>
            <a:r>
              <a:rPr kumimoji="1" lang="ja-JP" altLang="en-US" sz="3200">
                <a:solidFill>
                  <a:schemeClr val="accent1">
                    <a:lumMod val="75000"/>
                  </a:schemeClr>
                </a:solidFill>
                <a:latin typeface="Hiragino Kaku Gothic Pro W6" charset="-128"/>
                <a:ea typeface="Hiragino Kaku Gothic Pro W6" charset="-128"/>
                <a:cs typeface="Hiragino Kaku Gothic Pro W6" charset="-128"/>
              </a:rPr>
              <a:t>発汗計のご紹介</a:t>
            </a:r>
            <a:endParaRPr kumimoji="1" lang="ja-JP" altLang="en-US" sz="3200" dirty="0">
              <a:solidFill>
                <a:schemeClr val="accent1">
                  <a:lumMod val="75000"/>
                </a:schemeClr>
              </a:solidFill>
              <a:latin typeface="Hiragino Kaku Gothic Pro W6" charset="-128"/>
              <a:ea typeface="Hiragino Kaku Gothic Pro W6" charset="-128"/>
              <a:cs typeface="Hiragino Kaku Gothic Pro W6" charset="-128"/>
            </a:endParaRPr>
          </a:p>
        </p:txBody>
      </p:sp>
      <p:sp>
        <p:nvSpPr>
          <p:cNvPr id="3" name="サブタイトル 2"/>
          <p:cNvSpPr>
            <a:spLocks noGrp="1"/>
          </p:cNvSpPr>
          <p:nvPr>
            <p:ph type="subTitle" idx="1"/>
          </p:nvPr>
        </p:nvSpPr>
        <p:spPr>
          <a:xfrm>
            <a:off x="4919028" y="5067926"/>
            <a:ext cx="3649132" cy="411163"/>
          </a:xfrm>
        </p:spPr>
        <p:txBody>
          <a:bodyPr>
            <a:noAutofit/>
          </a:bodyPr>
          <a:lstStyle/>
          <a:p>
            <a:pPr algn="l"/>
            <a:r>
              <a:rPr kumimoji="1" lang="ja-JP" altLang="en-US" sz="2800" dirty="0">
                <a:solidFill>
                  <a:schemeClr val="accent1">
                    <a:lumMod val="75000"/>
                  </a:schemeClr>
                </a:solidFill>
                <a:latin typeface="Hiragino Kaku Gothic Pro W6" charset="-128"/>
                <a:ea typeface="Hiragino Kaku Gothic Pro W6" charset="-128"/>
                <a:cs typeface="Hiragino Kaku Gothic Pro W6" charset="-128"/>
              </a:rPr>
              <a:t>株式</a:t>
            </a:r>
            <a:r>
              <a:rPr kumimoji="1" lang="ja-JP" altLang="en-US" sz="2800">
                <a:solidFill>
                  <a:schemeClr val="accent1">
                    <a:lumMod val="75000"/>
                  </a:schemeClr>
                </a:solidFill>
                <a:latin typeface="Hiragino Kaku Gothic Pro W6" charset="-128"/>
                <a:ea typeface="Hiragino Kaku Gothic Pro W6" charset="-128"/>
                <a:cs typeface="Hiragino Kaku Gothic Pro W6" charset="-128"/>
              </a:rPr>
              <a:t>会社</a:t>
            </a:r>
            <a:r>
              <a:rPr kumimoji="1" lang="en-US" altLang="ja-JP" sz="2800" dirty="0">
                <a:solidFill>
                  <a:schemeClr val="accent1">
                    <a:lumMod val="75000"/>
                  </a:schemeClr>
                </a:solidFill>
                <a:latin typeface="Hiragino Kaku Gothic Pro W6" charset="-128"/>
                <a:ea typeface="Hiragino Kaku Gothic Pro W6" charset="-128"/>
                <a:cs typeface="Hiragino Kaku Gothic Pro W6" charset="-128"/>
              </a:rPr>
              <a:t> </a:t>
            </a:r>
            <a:r>
              <a:rPr kumimoji="1" lang="ja-JP" altLang="en-US" sz="2800">
                <a:solidFill>
                  <a:schemeClr val="accent1">
                    <a:lumMod val="75000"/>
                  </a:schemeClr>
                </a:solidFill>
                <a:latin typeface="Hiragino Kaku Gothic Pro W6" charset="-128"/>
                <a:ea typeface="Hiragino Kaku Gothic Pro W6" charset="-128"/>
                <a:cs typeface="Hiragino Kaku Gothic Pro W6" charset="-128"/>
              </a:rPr>
              <a:t>スキノス</a:t>
            </a:r>
            <a:endParaRPr kumimoji="1" lang="ja-JP" altLang="en-US" sz="2800" dirty="0">
              <a:solidFill>
                <a:schemeClr val="accent1">
                  <a:lumMod val="75000"/>
                </a:schemeClr>
              </a:solidFill>
              <a:latin typeface="Hiragino Kaku Gothic Pro W6" charset="-128"/>
              <a:ea typeface="Hiragino Kaku Gothic Pro W6" charset="-128"/>
              <a:cs typeface="Hiragino Kaku Gothic Pro W6"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427" y="4447963"/>
            <a:ext cx="1864913" cy="1585675"/>
          </a:xfrm>
          <a:prstGeom prst="rect">
            <a:avLst/>
          </a:prstGeom>
        </p:spPr>
      </p:pic>
      <p:sp>
        <p:nvSpPr>
          <p:cNvPr id="6" name="正方形/長方形 5"/>
          <p:cNvSpPr/>
          <p:nvPr/>
        </p:nvSpPr>
        <p:spPr>
          <a:xfrm>
            <a:off x="0" y="6464627"/>
            <a:ext cx="9144000" cy="3933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サブタイトル 2"/>
          <p:cNvSpPr txBox="1">
            <a:spLocks/>
          </p:cNvSpPr>
          <p:nvPr/>
        </p:nvSpPr>
        <p:spPr>
          <a:xfrm>
            <a:off x="4919029" y="5670762"/>
            <a:ext cx="4077028" cy="2393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600">
                <a:solidFill>
                  <a:schemeClr val="tx1">
                    <a:lumMod val="75000"/>
                    <a:lumOff val="25000"/>
                  </a:schemeClr>
                </a:solidFill>
                <a:latin typeface="Hiragino Kaku Gothic Pro W6" charset="-128"/>
                <a:ea typeface="Hiragino Kaku Gothic Pro W6" charset="-128"/>
                <a:cs typeface="Hiragino Kaku Gothic Pro W6" charset="-128"/>
              </a:rPr>
              <a:t>世界に類似の無い 発汗計測技術 で、人々の健康的な生活の実現に貢献します。</a:t>
            </a:r>
          </a:p>
        </p:txBody>
      </p:sp>
      <p:sp>
        <p:nvSpPr>
          <p:cNvPr id="10" name="サブタイトル 2"/>
          <p:cNvSpPr txBox="1">
            <a:spLocks/>
          </p:cNvSpPr>
          <p:nvPr/>
        </p:nvSpPr>
        <p:spPr>
          <a:xfrm>
            <a:off x="7500257" y="6507274"/>
            <a:ext cx="1576010" cy="304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100" dirty="0">
                <a:solidFill>
                  <a:schemeClr val="bg1"/>
                </a:solidFill>
                <a:latin typeface="Hiragino Kaku Gothic Pro W6" charset="-128"/>
                <a:ea typeface="Hiragino Kaku Gothic Pro W6" charset="-128"/>
                <a:cs typeface="Hiragino Kaku Gothic Pro W6" charset="-128"/>
              </a:rPr>
              <a:t>SKINOS CO., LTD.</a:t>
            </a:r>
            <a:endParaRPr lang="ja-JP" altLang="en-US" sz="1100" dirty="0">
              <a:solidFill>
                <a:schemeClr val="bg1"/>
              </a:solidFill>
              <a:latin typeface="Hiragino Kaku Gothic Pro W6" charset="-128"/>
              <a:ea typeface="Hiragino Kaku Gothic Pro W6" charset="-128"/>
              <a:cs typeface="Hiragino Kaku Gothic Pro W6" charset="-128"/>
            </a:endParaRPr>
          </a:p>
        </p:txBody>
      </p:sp>
      <p:sp>
        <p:nvSpPr>
          <p:cNvPr id="4" name="スライド番号プレースホルダー 3">
            <a:extLst>
              <a:ext uri="{FF2B5EF4-FFF2-40B4-BE49-F238E27FC236}">
                <a16:creationId xmlns:a16="http://schemas.microsoft.com/office/drawing/2014/main" id="{0CC59803-0C1E-8545-B677-94BC4D42680F}"/>
              </a:ext>
            </a:extLst>
          </p:cNvPr>
          <p:cNvSpPr>
            <a:spLocks noGrp="1"/>
          </p:cNvSpPr>
          <p:nvPr>
            <p:ph type="sldNum" sz="quarter" idx="12"/>
          </p:nvPr>
        </p:nvSpPr>
        <p:spPr/>
        <p:txBody>
          <a:bodyPr/>
          <a:lstStyle/>
          <a:p>
            <a:fld id="{5F1021A1-9BCE-654D-882C-89216AC2DA0E}" type="slidenum">
              <a:rPr kumimoji="1" lang="ja-JP" altLang="en-US" smtClean="0"/>
              <a:t>1</a:t>
            </a:fld>
            <a:endParaRPr kumimoji="1" lang="ja-JP" altLang="en-US"/>
          </a:p>
        </p:txBody>
      </p:sp>
    </p:spTree>
    <p:extLst>
      <p:ext uri="{BB962C8B-B14F-4D97-AF65-F5344CB8AC3E}">
        <p14:creationId xmlns:p14="http://schemas.microsoft.com/office/powerpoint/2010/main" val="216184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
            <a:ext cx="9144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サブタイトル 2"/>
          <p:cNvSpPr txBox="1">
            <a:spLocks/>
          </p:cNvSpPr>
          <p:nvPr/>
        </p:nvSpPr>
        <p:spPr>
          <a:xfrm>
            <a:off x="145229" y="127112"/>
            <a:ext cx="6816010" cy="304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a:solidFill>
                  <a:schemeClr val="bg1"/>
                </a:solidFill>
                <a:latin typeface="Hiragino Kaku Gothic Pro W6" charset="-128"/>
                <a:ea typeface="Hiragino Kaku Gothic Pro W6" charset="-128"/>
                <a:cs typeface="Hiragino Kaku Gothic Pro W6" charset="-128"/>
              </a:rPr>
              <a:t>温熱性発汗と精神性発汗の中枢機構</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10" name="正方形/長方形 9">
            <a:extLst>
              <a:ext uri="{FF2B5EF4-FFF2-40B4-BE49-F238E27FC236}">
                <a16:creationId xmlns:a16="http://schemas.microsoft.com/office/drawing/2014/main" id="{035D78B9-E0C1-2C4C-AAA3-CF169B7B2AB5}"/>
              </a:ext>
            </a:extLst>
          </p:cNvPr>
          <p:cNvSpPr/>
          <p:nvPr/>
        </p:nvSpPr>
        <p:spPr>
          <a:xfrm>
            <a:off x="428110" y="854077"/>
            <a:ext cx="8057130" cy="461665"/>
          </a:xfrm>
          <a:prstGeom prst="rect">
            <a:avLst/>
          </a:prstGeom>
        </p:spPr>
        <p:txBody>
          <a:bodyPr wrap="square">
            <a:spAutoFit/>
          </a:bodyPr>
          <a:lstStyle/>
          <a:p>
            <a:r>
              <a:rPr lang="ja-JP" altLang="en-US" sz="2400" b="1">
                <a:solidFill>
                  <a:srgbClr val="000000"/>
                </a:solidFill>
                <a:latin typeface="Hiragino Kaku Gothic Pro W6" panose="020B0300000000000000" pitchFamily="34" charset="-128"/>
                <a:ea typeface="Hiragino Kaku Gothic Pro W6" panose="020B0300000000000000" pitchFamily="34" charset="-128"/>
              </a:rPr>
              <a:t>暑熱環境化では、精神性刺激が温熱性発汗に重畳する。</a:t>
            </a:r>
            <a:endParaRPr lang="ja-JP" altLang="en-US" sz="2400" b="1">
              <a:solidFill>
                <a:srgbClr val="000000"/>
              </a:solidFill>
              <a:effectLst/>
              <a:latin typeface="Hiragino Kaku Gothic Pro W6" panose="020B0300000000000000" pitchFamily="34" charset="-128"/>
              <a:ea typeface="Hiragino Kaku Gothic Pro W6" panose="020B0300000000000000" pitchFamily="34" charset="-128"/>
            </a:endParaRPr>
          </a:p>
        </p:txBody>
      </p:sp>
      <p:pic>
        <p:nvPicPr>
          <p:cNvPr id="3" name="図 2">
            <a:extLst>
              <a:ext uri="{FF2B5EF4-FFF2-40B4-BE49-F238E27FC236}">
                <a16:creationId xmlns:a16="http://schemas.microsoft.com/office/drawing/2014/main" id="{537C5A6F-1312-204A-A856-40D7DB2DBEB2}"/>
              </a:ext>
            </a:extLst>
          </p:cNvPr>
          <p:cNvPicPr>
            <a:picLocks noChangeAspect="1"/>
          </p:cNvPicPr>
          <p:nvPr/>
        </p:nvPicPr>
        <p:blipFill>
          <a:blip r:embed="rId3"/>
          <a:stretch>
            <a:fillRect/>
          </a:stretch>
        </p:blipFill>
        <p:spPr>
          <a:xfrm>
            <a:off x="788402" y="1692046"/>
            <a:ext cx="7431366" cy="4855623"/>
          </a:xfrm>
          <a:prstGeom prst="rect">
            <a:avLst/>
          </a:prstGeom>
        </p:spPr>
      </p:pic>
      <p:sp>
        <p:nvSpPr>
          <p:cNvPr id="2" name="スライド番号プレースホルダー 1">
            <a:extLst>
              <a:ext uri="{FF2B5EF4-FFF2-40B4-BE49-F238E27FC236}">
                <a16:creationId xmlns:a16="http://schemas.microsoft.com/office/drawing/2014/main" id="{1CD109DA-8D0B-C048-AD8B-9F861428986E}"/>
              </a:ext>
            </a:extLst>
          </p:cNvPr>
          <p:cNvSpPr>
            <a:spLocks noGrp="1"/>
          </p:cNvSpPr>
          <p:nvPr>
            <p:ph type="sldNum" sz="quarter" idx="12"/>
          </p:nvPr>
        </p:nvSpPr>
        <p:spPr/>
        <p:txBody>
          <a:bodyPr/>
          <a:lstStyle/>
          <a:p>
            <a:fld id="{5F1021A1-9BCE-654D-882C-89216AC2DA0E}" type="slidenum">
              <a:rPr kumimoji="1" lang="ja-JP" altLang="en-US" smtClean="0"/>
              <a:t>10</a:t>
            </a:fld>
            <a:endParaRPr kumimoji="1" lang="ja-JP" altLang="en-US"/>
          </a:p>
        </p:txBody>
      </p:sp>
    </p:spTree>
    <p:extLst>
      <p:ext uri="{BB962C8B-B14F-4D97-AF65-F5344CB8AC3E}">
        <p14:creationId xmlns:p14="http://schemas.microsoft.com/office/powerpoint/2010/main" val="2720141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18641" y="2732183"/>
            <a:ext cx="8097398" cy="11965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latin typeface="Hiragino Kaku Gothic Pro W6" panose="020B0300000000000000" pitchFamily="34" charset="-128"/>
                <a:ea typeface="Hiragino Kaku Gothic Pro W6" panose="020B0300000000000000" pitchFamily="34" charset="-128"/>
              </a:rPr>
              <a:t>感性工学応用</a:t>
            </a:r>
          </a:p>
        </p:txBody>
      </p:sp>
      <p:sp>
        <p:nvSpPr>
          <p:cNvPr id="2" name="スライド番号プレースホルダー 1">
            <a:extLst>
              <a:ext uri="{FF2B5EF4-FFF2-40B4-BE49-F238E27FC236}">
                <a16:creationId xmlns:a16="http://schemas.microsoft.com/office/drawing/2014/main" id="{00C38FCB-021A-7041-B9E4-CFC17EDC8B24}"/>
              </a:ext>
            </a:extLst>
          </p:cNvPr>
          <p:cNvSpPr>
            <a:spLocks noGrp="1"/>
          </p:cNvSpPr>
          <p:nvPr>
            <p:ph type="sldNum" sz="quarter" idx="12"/>
          </p:nvPr>
        </p:nvSpPr>
        <p:spPr/>
        <p:txBody>
          <a:bodyPr/>
          <a:lstStyle/>
          <a:p>
            <a:fld id="{5F1021A1-9BCE-654D-882C-89216AC2DA0E}" type="slidenum">
              <a:rPr kumimoji="1" lang="ja-JP" altLang="en-US" smtClean="0"/>
              <a:t>11</a:t>
            </a:fld>
            <a:endParaRPr kumimoji="1" lang="ja-JP" altLang="en-US"/>
          </a:p>
        </p:txBody>
      </p:sp>
    </p:spTree>
    <p:extLst>
      <p:ext uri="{BB962C8B-B14F-4D97-AF65-F5344CB8AC3E}">
        <p14:creationId xmlns:p14="http://schemas.microsoft.com/office/powerpoint/2010/main" val="70123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
            <a:ext cx="9144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サブタイトル 2"/>
          <p:cNvSpPr txBox="1">
            <a:spLocks/>
          </p:cNvSpPr>
          <p:nvPr/>
        </p:nvSpPr>
        <p:spPr>
          <a:xfrm>
            <a:off x="145229" y="127112"/>
            <a:ext cx="4515981" cy="304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000" dirty="0">
                <a:solidFill>
                  <a:schemeClr val="bg1"/>
                </a:solidFill>
                <a:latin typeface="Hiragino Kaku Gothic Pro W6" charset="-128"/>
                <a:ea typeface="Hiragino Kaku Gothic Pro W6" charset="-128"/>
                <a:cs typeface="Hiragino Kaku Gothic Pro W6" charset="-128"/>
              </a:rPr>
              <a:t>“</a:t>
            </a:r>
            <a:r>
              <a:rPr lang="ja-JP" altLang="en-US" sz="2000">
                <a:solidFill>
                  <a:schemeClr val="bg1"/>
                </a:solidFill>
                <a:latin typeface="Hiragino Kaku Gothic Pro W6" charset="-128"/>
                <a:ea typeface="Hiragino Kaku Gothic Pro W6" charset="-128"/>
                <a:cs typeface="Hiragino Kaku Gothic Pro W6" charset="-128"/>
              </a:rPr>
              <a:t>汗の不快感</a:t>
            </a:r>
            <a:r>
              <a:rPr lang="en-US" altLang="ja-JP" sz="2000" dirty="0">
                <a:solidFill>
                  <a:schemeClr val="bg1"/>
                </a:solidFill>
                <a:latin typeface="Hiragino Kaku Gothic Pro W6" charset="-128"/>
                <a:ea typeface="Hiragino Kaku Gothic Pro W6" charset="-128"/>
                <a:cs typeface="Hiragino Kaku Gothic Pro W6" charset="-128"/>
              </a:rPr>
              <a:t>”</a:t>
            </a:r>
            <a:r>
              <a:rPr lang="ja-JP" altLang="en-US" sz="2000">
                <a:solidFill>
                  <a:schemeClr val="bg1"/>
                </a:solidFill>
                <a:latin typeface="Hiragino Kaku Gothic Pro W6" charset="-128"/>
                <a:ea typeface="Hiragino Kaku Gothic Pro W6" charset="-128"/>
                <a:cs typeface="Hiragino Kaku Gothic Pro W6" charset="-128"/>
              </a:rPr>
              <a:t>とは？</a:t>
            </a:r>
          </a:p>
        </p:txBody>
      </p:sp>
      <p:pic>
        <p:nvPicPr>
          <p:cNvPr id="8" name="図 7"/>
          <p:cNvPicPr>
            <a:picLocks noChangeAspect="1"/>
          </p:cNvPicPr>
          <p:nvPr/>
        </p:nvPicPr>
        <p:blipFill>
          <a:blip r:embed="rId3"/>
          <a:stretch>
            <a:fillRect/>
          </a:stretch>
        </p:blipFill>
        <p:spPr>
          <a:xfrm>
            <a:off x="4571999" y="2372752"/>
            <a:ext cx="4445733" cy="3349954"/>
          </a:xfrm>
          <a:prstGeom prst="rect">
            <a:avLst/>
          </a:prstGeom>
        </p:spPr>
      </p:pic>
      <p:sp>
        <p:nvSpPr>
          <p:cNvPr id="29" name="正方形/長方形 28"/>
          <p:cNvSpPr/>
          <p:nvPr/>
        </p:nvSpPr>
        <p:spPr>
          <a:xfrm>
            <a:off x="346292" y="2460411"/>
            <a:ext cx="4113854" cy="2677656"/>
          </a:xfrm>
          <a:prstGeom prst="rect">
            <a:avLst/>
          </a:prstGeom>
        </p:spPr>
        <p:txBody>
          <a:bodyPr wrap="square">
            <a:spAutoFit/>
          </a:bodyPr>
          <a:lstStyle/>
          <a:p>
            <a:r>
              <a:rPr lang="ja-JP" altLang="en-US" sz="2400">
                <a:solidFill>
                  <a:srgbClr val="FF0000"/>
                </a:solidFill>
                <a:latin typeface="Hiragino Kaku Gothic Pro W6" charset="-128"/>
                <a:ea typeface="Hiragino Kaku Gothic Pro W6" charset="-128"/>
                <a:cs typeface="Hiragino Kaku Gothic Pro W6" charset="-128"/>
              </a:rPr>
              <a:t>中性温度域：安静時の代謝量を最低レベルに維持できる環境範囲。</a:t>
            </a:r>
            <a:endParaRPr lang="en-US" altLang="ja-JP" sz="2400" dirty="0">
              <a:solidFill>
                <a:srgbClr val="FF0000"/>
              </a:solidFill>
              <a:latin typeface="Hiragino Kaku Gothic Pro W6" charset="-128"/>
              <a:ea typeface="Hiragino Kaku Gothic Pro W6" charset="-128"/>
              <a:cs typeface="Hiragino Kaku Gothic Pro W6" charset="-128"/>
            </a:endParaRPr>
          </a:p>
          <a:p>
            <a:r>
              <a:rPr lang="ja-JP" altLang="en-US" sz="2400">
                <a:solidFill>
                  <a:srgbClr val="FF0000"/>
                </a:solidFill>
                <a:latin typeface="Hiragino Kaku Gothic Pro W6" charset="-128"/>
                <a:ea typeface="Hiragino Kaku Gothic Pro W6" charset="-128"/>
                <a:cs typeface="Hiragino Kaku Gothic Pro W6" charset="-128"/>
              </a:rPr>
              <a:t>中性温度域内では皮膚血管反応によって皮膚温を変化させ，熱放散量を調節できる。</a:t>
            </a:r>
            <a:endParaRPr lang="ja-JP" altLang="en-US" sz="2400">
              <a:solidFill>
                <a:srgbClr val="C00000"/>
              </a:solidFill>
              <a:latin typeface="Hiragino Kaku Gothic Pro W6" charset="-128"/>
              <a:ea typeface="Hiragino Kaku Gothic Pro W6" charset="-128"/>
              <a:cs typeface="Hiragino Kaku Gothic Pro W6" charset="-128"/>
            </a:endParaRPr>
          </a:p>
        </p:txBody>
      </p:sp>
      <p:sp>
        <p:nvSpPr>
          <p:cNvPr id="12" name="正方形/長方形 11"/>
          <p:cNvSpPr/>
          <p:nvPr/>
        </p:nvSpPr>
        <p:spPr>
          <a:xfrm>
            <a:off x="4212194" y="6394795"/>
            <a:ext cx="4716050" cy="276999"/>
          </a:xfrm>
          <a:prstGeom prst="rect">
            <a:avLst/>
          </a:prstGeom>
        </p:spPr>
        <p:txBody>
          <a:bodyPr wrap="square">
            <a:spAutoFit/>
          </a:bodyPr>
          <a:lstStyle/>
          <a:p>
            <a:r>
              <a:rPr lang="ja-JP" altLang="en-US" sz="1200">
                <a:solidFill>
                  <a:schemeClr val="bg2">
                    <a:lumMod val="25000"/>
                  </a:schemeClr>
                </a:solidFill>
                <a:latin typeface="Hiragino Kaku Gothic Pro W6" charset="-128"/>
                <a:ea typeface="Hiragino Kaku Gothic Pro W6" charset="-128"/>
                <a:cs typeface="Hiragino Kaku Gothic Pro W6" charset="-128"/>
              </a:rPr>
              <a:t>田村照子</a:t>
            </a:r>
            <a:r>
              <a:rPr lang="en-US" altLang="ja-JP" sz="1200" dirty="0">
                <a:solidFill>
                  <a:schemeClr val="bg2">
                    <a:lumMod val="25000"/>
                  </a:schemeClr>
                </a:solidFill>
                <a:latin typeface="Hiragino Kaku Gothic Pro W6" charset="-128"/>
                <a:ea typeface="Hiragino Kaku Gothic Pro W6" charset="-128"/>
                <a:cs typeface="Hiragino Kaku Gothic Pro W6" charset="-128"/>
              </a:rPr>
              <a:t>,</a:t>
            </a:r>
            <a:r>
              <a:rPr lang="ja-JP" altLang="en-US" sz="1200">
                <a:solidFill>
                  <a:schemeClr val="bg2">
                    <a:lumMod val="25000"/>
                  </a:schemeClr>
                </a:solidFill>
                <a:latin typeface="Hiragino Kaku Gothic Pro W6" charset="-128"/>
                <a:ea typeface="Hiragino Kaku Gothic Pro W6" charset="-128"/>
                <a:cs typeface="Hiragino Kaku Gothic Pro W6" charset="-128"/>
              </a:rPr>
              <a:t>小柴朋子</a:t>
            </a:r>
            <a:r>
              <a:rPr lang="en-US" altLang="ja-JP" sz="1200" dirty="0">
                <a:solidFill>
                  <a:schemeClr val="bg2">
                    <a:lumMod val="25000"/>
                  </a:schemeClr>
                </a:solidFill>
                <a:latin typeface="Hiragino Kaku Gothic Pro W6" charset="-128"/>
                <a:ea typeface="Hiragino Kaku Gothic Pro W6" charset="-128"/>
                <a:cs typeface="Hiragino Kaku Gothic Pro W6" charset="-128"/>
              </a:rPr>
              <a:t>,</a:t>
            </a:r>
            <a:r>
              <a:rPr lang="ja-JP" altLang="en-US" sz="1200">
                <a:solidFill>
                  <a:schemeClr val="bg2">
                    <a:lumMod val="25000"/>
                  </a:schemeClr>
                </a:solidFill>
                <a:latin typeface="Hiragino Kaku Gothic Pro W6" charset="-128"/>
                <a:ea typeface="Hiragino Kaku Gothic Pro W6" charset="-128"/>
                <a:cs typeface="Hiragino Kaku Gothic Pro W6" charset="-128"/>
              </a:rPr>
              <a:t>平田耕造 </a:t>
            </a:r>
            <a:r>
              <a:rPr lang="en-US" altLang="ja-JP" sz="1200" dirty="0">
                <a:solidFill>
                  <a:schemeClr val="bg2">
                    <a:lumMod val="25000"/>
                  </a:schemeClr>
                </a:solidFill>
                <a:latin typeface="Hiragino Kaku Gothic Pro W6" charset="-128"/>
                <a:ea typeface="Hiragino Kaku Gothic Pro W6" charset="-128"/>
                <a:cs typeface="Hiragino Kaku Gothic Pro W6" charset="-128"/>
              </a:rPr>
              <a:t>: </a:t>
            </a:r>
            <a:r>
              <a:rPr lang="ja-JP" altLang="en-US" sz="1200">
                <a:solidFill>
                  <a:schemeClr val="bg2">
                    <a:lumMod val="25000"/>
                  </a:schemeClr>
                </a:solidFill>
                <a:latin typeface="Hiragino Kaku Gothic Pro W6" charset="-128"/>
                <a:ea typeface="Hiragino Kaku Gothic Pro W6" charset="-128"/>
                <a:cs typeface="Hiragino Kaku Gothic Pro W6" charset="-128"/>
              </a:rPr>
              <a:t>衣環境の科学</a:t>
            </a:r>
            <a:r>
              <a:rPr lang="en-US" altLang="ja-JP" sz="1200" dirty="0">
                <a:solidFill>
                  <a:schemeClr val="bg2">
                    <a:lumMod val="25000"/>
                  </a:schemeClr>
                </a:solidFill>
                <a:latin typeface="Hiragino Kaku Gothic Pro W6" charset="-128"/>
                <a:ea typeface="Hiragino Kaku Gothic Pro W6" charset="-128"/>
                <a:cs typeface="Hiragino Kaku Gothic Pro W6" charset="-128"/>
              </a:rPr>
              <a:t>,</a:t>
            </a:r>
            <a:r>
              <a:rPr lang="ja-JP" altLang="en-US" sz="1200">
                <a:solidFill>
                  <a:schemeClr val="bg2">
                    <a:lumMod val="25000"/>
                  </a:schemeClr>
                </a:solidFill>
                <a:latin typeface="Hiragino Kaku Gothic Pro W6" charset="-128"/>
                <a:ea typeface="Hiragino Kaku Gothic Pro W6" charset="-128"/>
                <a:cs typeface="Hiragino Kaku Gothic Pro W6" charset="-128"/>
              </a:rPr>
              <a:t>建帛社</a:t>
            </a:r>
            <a:r>
              <a:rPr lang="en-US" altLang="ja-JP" sz="1200" dirty="0">
                <a:solidFill>
                  <a:schemeClr val="bg2">
                    <a:lumMod val="25000"/>
                  </a:schemeClr>
                </a:solidFill>
                <a:latin typeface="Hiragino Kaku Gothic Pro W6" charset="-128"/>
                <a:ea typeface="Hiragino Kaku Gothic Pro W6" charset="-128"/>
                <a:cs typeface="Hiragino Kaku Gothic Pro W6" charset="-128"/>
              </a:rPr>
              <a:t>,2005,p24</a:t>
            </a:r>
            <a:endParaRPr lang="ja-JP" altLang="en-US" sz="1200">
              <a:solidFill>
                <a:schemeClr val="bg2">
                  <a:lumMod val="25000"/>
                </a:schemeClr>
              </a:solidFill>
              <a:latin typeface="Hiragino Kaku Gothic Pro W6" charset="-128"/>
              <a:ea typeface="Hiragino Kaku Gothic Pro W6" charset="-128"/>
              <a:cs typeface="Hiragino Kaku Gothic Pro W6" charset="-128"/>
            </a:endParaRPr>
          </a:p>
        </p:txBody>
      </p:sp>
      <p:sp>
        <p:nvSpPr>
          <p:cNvPr id="30" name="角丸四角形 29"/>
          <p:cNvSpPr/>
          <p:nvPr/>
        </p:nvSpPr>
        <p:spPr>
          <a:xfrm>
            <a:off x="346292" y="783769"/>
            <a:ext cx="2417456" cy="457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latin typeface="Hiragino Kaku Gothic Pro W6" charset="-128"/>
                <a:ea typeface="Hiragino Kaku Gothic Pro W6" charset="-128"/>
                <a:cs typeface="Hiragino Kaku Gothic Pro W6" charset="-128"/>
              </a:rPr>
              <a:t>暑熱的快適性とは？</a:t>
            </a:r>
            <a:endParaRPr kumimoji="1" lang="ja-JP" altLang="en-US">
              <a:latin typeface="Hiragino Kaku Gothic Pro W6" charset="-128"/>
              <a:ea typeface="Hiragino Kaku Gothic Pro W6" charset="-128"/>
              <a:cs typeface="Hiragino Kaku Gothic Pro W6" charset="-128"/>
            </a:endParaRPr>
          </a:p>
        </p:txBody>
      </p:sp>
      <p:sp>
        <p:nvSpPr>
          <p:cNvPr id="11" name="正方形/長方形 10">
            <a:extLst>
              <a:ext uri="{FF2B5EF4-FFF2-40B4-BE49-F238E27FC236}">
                <a16:creationId xmlns:a16="http://schemas.microsoft.com/office/drawing/2014/main" id="{F9BD44AE-1798-D84C-AC36-246E83D8B36D}"/>
              </a:ext>
            </a:extLst>
          </p:cNvPr>
          <p:cNvSpPr/>
          <p:nvPr/>
        </p:nvSpPr>
        <p:spPr>
          <a:xfrm>
            <a:off x="366630" y="1353089"/>
            <a:ext cx="8202969" cy="892552"/>
          </a:xfrm>
          <a:prstGeom prst="rect">
            <a:avLst/>
          </a:prstGeom>
        </p:spPr>
        <p:txBody>
          <a:bodyPr wrap="square">
            <a:spAutoFit/>
          </a:bodyPr>
          <a:lstStyle/>
          <a:p>
            <a:r>
              <a:rPr lang="ja-JP" altLang="en-US" sz="2400">
                <a:solidFill>
                  <a:schemeClr val="bg2">
                    <a:lumMod val="25000"/>
                  </a:schemeClr>
                </a:solidFill>
                <a:latin typeface="Hiragino Kaku Gothic Pro W6" charset="-128"/>
                <a:ea typeface="Hiragino Kaku Gothic Pro W6" charset="-128"/>
                <a:cs typeface="Hiragino Kaku Gothic Pro W6" charset="-128"/>
              </a:rPr>
              <a:t>一般的に，暑くもなく寒くもない温熱的快適性が得られる環境を</a:t>
            </a:r>
            <a:r>
              <a:rPr lang="ja-JP" altLang="en-US" sz="2800" u="sng">
                <a:solidFill>
                  <a:schemeClr val="bg2">
                    <a:lumMod val="25000"/>
                  </a:schemeClr>
                </a:solidFill>
                <a:latin typeface="Hiragino Kaku Gothic Pro W6" charset="-128"/>
                <a:ea typeface="Hiragino Kaku Gothic Pro W6" charset="-128"/>
                <a:cs typeface="Hiragino Kaku Gothic Pro W6" charset="-128"/>
              </a:rPr>
              <a:t>中性温度域</a:t>
            </a:r>
            <a:r>
              <a:rPr lang="ja-JP" altLang="en-US" sz="2400">
                <a:solidFill>
                  <a:schemeClr val="bg2">
                    <a:lumMod val="25000"/>
                  </a:schemeClr>
                </a:solidFill>
                <a:latin typeface="Hiragino Kaku Gothic Pro W6" charset="-128"/>
                <a:ea typeface="Hiragino Kaku Gothic Pro W6" charset="-128"/>
                <a:cs typeface="Hiragino Kaku Gothic Pro W6" charset="-128"/>
              </a:rPr>
              <a:t>という。</a:t>
            </a:r>
            <a:endParaRPr lang="ja-JP" altLang="en-US" sz="2400">
              <a:solidFill>
                <a:srgbClr val="C00000"/>
              </a:solidFill>
              <a:latin typeface="Hiragino Kaku Gothic Pro W6" charset="-128"/>
              <a:ea typeface="Hiragino Kaku Gothic Pro W6" charset="-128"/>
              <a:cs typeface="Hiragino Kaku Gothic Pro W6" charset="-128"/>
            </a:endParaRPr>
          </a:p>
        </p:txBody>
      </p:sp>
      <p:sp>
        <p:nvSpPr>
          <p:cNvPr id="13" name="角丸四角形吹き出し 12">
            <a:extLst>
              <a:ext uri="{FF2B5EF4-FFF2-40B4-BE49-F238E27FC236}">
                <a16:creationId xmlns:a16="http://schemas.microsoft.com/office/drawing/2014/main" id="{5E876001-188D-6543-A4BD-B449EF61E494}"/>
              </a:ext>
            </a:extLst>
          </p:cNvPr>
          <p:cNvSpPr/>
          <p:nvPr/>
        </p:nvSpPr>
        <p:spPr>
          <a:xfrm>
            <a:off x="763909" y="5138067"/>
            <a:ext cx="2945061" cy="1182057"/>
          </a:xfrm>
          <a:prstGeom prst="wedgeRoundRectCallout">
            <a:avLst>
              <a:gd name="adj1" fmla="val 40841"/>
              <a:gd name="adj2" fmla="val -67190"/>
              <a:gd name="adj3" fmla="val 1666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iragino Kaku Gothic Pro W6" charset="-128"/>
                <a:ea typeface="Hiragino Kaku Gothic Pro W6" charset="-128"/>
                <a:cs typeface="Hiragino Kaku Gothic Pro W6" charset="-128"/>
              </a:rPr>
              <a:t>汗が出る環境は快適環境ではない（暑熱的ストレスを受けている）</a:t>
            </a:r>
            <a:r>
              <a:rPr lang="ja-JP" altLang="en-US" sz="1600" dirty="0">
                <a:latin typeface="Hiragino Kaku Gothic Pro W6" charset="-128"/>
                <a:ea typeface="Hiragino Kaku Gothic Pro W6" charset="-128"/>
                <a:cs typeface="Hiragino Kaku Gothic Pro W6" charset="-128"/>
              </a:rPr>
              <a:t>。</a:t>
            </a:r>
            <a:endParaRPr kumimoji="1" lang="ja-JP" altLang="en-US" sz="1600" dirty="0">
              <a:latin typeface="Hiragino Kaku Gothic Pro W6" charset="-128"/>
              <a:ea typeface="Hiragino Kaku Gothic Pro W6" charset="-128"/>
              <a:cs typeface="Hiragino Kaku Gothic Pro W6" charset="-128"/>
            </a:endParaRPr>
          </a:p>
        </p:txBody>
      </p:sp>
      <p:sp>
        <p:nvSpPr>
          <p:cNvPr id="2" name="スライド番号プレースホルダー 1">
            <a:extLst>
              <a:ext uri="{FF2B5EF4-FFF2-40B4-BE49-F238E27FC236}">
                <a16:creationId xmlns:a16="http://schemas.microsoft.com/office/drawing/2014/main" id="{9A35B61D-79CD-0A4A-B006-355893718A8C}"/>
              </a:ext>
            </a:extLst>
          </p:cNvPr>
          <p:cNvSpPr>
            <a:spLocks noGrp="1"/>
          </p:cNvSpPr>
          <p:nvPr>
            <p:ph type="sldNum" sz="quarter" idx="12"/>
          </p:nvPr>
        </p:nvSpPr>
        <p:spPr/>
        <p:txBody>
          <a:bodyPr/>
          <a:lstStyle/>
          <a:p>
            <a:fld id="{5F1021A1-9BCE-654D-882C-89216AC2DA0E}" type="slidenum">
              <a:rPr kumimoji="1" lang="ja-JP" altLang="en-US" smtClean="0"/>
              <a:t>12</a:t>
            </a:fld>
            <a:endParaRPr kumimoji="1" lang="ja-JP" altLang="en-US"/>
          </a:p>
        </p:txBody>
      </p:sp>
    </p:spTree>
    <p:extLst>
      <p:ext uri="{BB962C8B-B14F-4D97-AF65-F5344CB8AC3E}">
        <p14:creationId xmlns:p14="http://schemas.microsoft.com/office/powerpoint/2010/main" val="398902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a:extLst>
              <a:ext uri="{FF2B5EF4-FFF2-40B4-BE49-F238E27FC236}">
                <a16:creationId xmlns:a16="http://schemas.microsoft.com/office/drawing/2014/main" id="{08985B77-F494-5B4C-8970-5667F558384F}"/>
              </a:ext>
            </a:extLst>
          </p:cNvPr>
          <p:cNvSpPr/>
          <p:nvPr/>
        </p:nvSpPr>
        <p:spPr>
          <a:xfrm>
            <a:off x="343622" y="3462398"/>
            <a:ext cx="7429128" cy="1791943"/>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8B1D5C20-5153-0F44-8596-013AA5F37771}"/>
              </a:ext>
            </a:extLst>
          </p:cNvPr>
          <p:cNvSpPr/>
          <p:nvPr/>
        </p:nvSpPr>
        <p:spPr>
          <a:xfrm>
            <a:off x="3914078" y="1037692"/>
            <a:ext cx="4716214" cy="232377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1"/>
            <a:ext cx="9144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 name="サブタイトル 2"/>
          <p:cNvSpPr txBox="1">
            <a:spLocks/>
          </p:cNvSpPr>
          <p:nvPr/>
        </p:nvSpPr>
        <p:spPr>
          <a:xfrm>
            <a:off x="145228" y="127112"/>
            <a:ext cx="5869157" cy="304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a:solidFill>
                  <a:schemeClr val="bg1"/>
                </a:solidFill>
                <a:latin typeface="Hiragino Kaku Gothic Pro W6" charset="-128"/>
                <a:ea typeface="Hiragino Kaku Gothic Pro W6" charset="-128"/>
                <a:cs typeface="Hiragino Kaku Gothic Pro W6" charset="-128"/>
              </a:rPr>
              <a:t>どのように発汗が起こる？ </a:t>
            </a:r>
            <a:r>
              <a:rPr lang="en-US" altLang="ja-JP" sz="2000" dirty="0">
                <a:solidFill>
                  <a:schemeClr val="bg1"/>
                </a:solidFill>
                <a:latin typeface="Hiragino Kaku Gothic Pro W6" charset="-128"/>
                <a:ea typeface="Hiragino Kaku Gothic Pro W6" charset="-128"/>
                <a:cs typeface="Hiragino Kaku Gothic Pro W6" charset="-128"/>
              </a:rPr>
              <a:t>- </a:t>
            </a:r>
            <a:r>
              <a:rPr lang="ja-JP" altLang="en-US" sz="2000">
                <a:solidFill>
                  <a:schemeClr val="bg1"/>
                </a:solidFill>
                <a:latin typeface="Hiragino Kaku Gothic Pro W6" charset="-128"/>
                <a:ea typeface="Hiragino Kaku Gothic Pro W6" charset="-128"/>
                <a:cs typeface="Hiragino Kaku Gothic Pro W6" charset="-128"/>
              </a:rPr>
              <a:t>ヒトの熱放散機構 </a:t>
            </a:r>
            <a:r>
              <a:rPr lang="en-US" altLang="ja-JP" sz="2000" dirty="0">
                <a:solidFill>
                  <a:schemeClr val="bg1"/>
                </a:solidFill>
                <a:latin typeface="Hiragino Kaku Gothic Pro W6" charset="-128"/>
                <a:ea typeface="Hiragino Kaku Gothic Pro W6" charset="-128"/>
                <a:cs typeface="Hiragino Kaku Gothic Pro W6" charset="-128"/>
              </a:rPr>
              <a:t>-</a:t>
            </a:r>
            <a:endParaRPr lang="ja-JP" altLang="en-US" sz="2000">
              <a:solidFill>
                <a:schemeClr val="bg1"/>
              </a:solidFill>
              <a:latin typeface="Hiragino Kaku Gothic Pro W6" charset="-128"/>
              <a:ea typeface="Hiragino Kaku Gothic Pro W6" charset="-128"/>
              <a:cs typeface="Hiragino Kaku Gothic Pro W6" charset="-128"/>
            </a:endParaRPr>
          </a:p>
        </p:txBody>
      </p:sp>
      <p:pic>
        <p:nvPicPr>
          <p:cNvPr id="4" name="図 3">
            <a:extLst>
              <a:ext uri="{FF2B5EF4-FFF2-40B4-BE49-F238E27FC236}">
                <a16:creationId xmlns:a16="http://schemas.microsoft.com/office/drawing/2014/main" id="{269F17F9-CA63-0649-A75F-3C3ED87440C1}"/>
              </a:ext>
            </a:extLst>
          </p:cNvPr>
          <p:cNvPicPr>
            <a:picLocks noChangeAspect="1"/>
          </p:cNvPicPr>
          <p:nvPr/>
        </p:nvPicPr>
        <p:blipFill>
          <a:blip r:embed="rId2"/>
          <a:stretch>
            <a:fillRect/>
          </a:stretch>
        </p:blipFill>
        <p:spPr>
          <a:xfrm>
            <a:off x="344149" y="1457896"/>
            <a:ext cx="1270000" cy="1282700"/>
          </a:xfrm>
          <a:prstGeom prst="rect">
            <a:avLst/>
          </a:prstGeom>
        </p:spPr>
      </p:pic>
      <p:pic>
        <p:nvPicPr>
          <p:cNvPr id="11" name="図 10">
            <a:extLst>
              <a:ext uri="{FF2B5EF4-FFF2-40B4-BE49-F238E27FC236}">
                <a16:creationId xmlns:a16="http://schemas.microsoft.com/office/drawing/2014/main" id="{26FF7A54-AC18-E346-8DC5-442E0D2AC13E}"/>
              </a:ext>
            </a:extLst>
          </p:cNvPr>
          <p:cNvPicPr>
            <a:picLocks noChangeAspect="1"/>
          </p:cNvPicPr>
          <p:nvPr/>
        </p:nvPicPr>
        <p:blipFill>
          <a:blip r:embed="rId3"/>
          <a:stretch>
            <a:fillRect/>
          </a:stretch>
        </p:blipFill>
        <p:spPr>
          <a:xfrm>
            <a:off x="2406650" y="1356296"/>
            <a:ext cx="1117600" cy="1384300"/>
          </a:xfrm>
          <a:prstGeom prst="rect">
            <a:avLst/>
          </a:prstGeom>
        </p:spPr>
      </p:pic>
      <p:pic>
        <p:nvPicPr>
          <p:cNvPr id="13" name="図 12">
            <a:extLst>
              <a:ext uri="{FF2B5EF4-FFF2-40B4-BE49-F238E27FC236}">
                <a16:creationId xmlns:a16="http://schemas.microsoft.com/office/drawing/2014/main" id="{335D24ED-81E7-8B43-8570-F200BAE97B54}"/>
              </a:ext>
            </a:extLst>
          </p:cNvPr>
          <p:cNvPicPr>
            <a:picLocks noChangeAspect="1"/>
          </p:cNvPicPr>
          <p:nvPr/>
        </p:nvPicPr>
        <p:blipFill>
          <a:blip r:embed="rId4"/>
          <a:stretch>
            <a:fillRect/>
          </a:stretch>
        </p:blipFill>
        <p:spPr>
          <a:xfrm>
            <a:off x="4640389" y="1343410"/>
            <a:ext cx="812800" cy="1447800"/>
          </a:xfrm>
          <a:prstGeom prst="rect">
            <a:avLst/>
          </a:prstGeom>
        </p:spPr>
      </p:pic>
      <p:pic>
        <p:nvPicPr>
          <p:cNvPr id="15" name="図 14">
            <a:extLst>
              <a:ext uri="{FF2B5EF4-FFF2-40B4-BE49-F238E27FC236}">
                <a16:creationId xmlns:a16="http://schemas.microsoft.com/office/drawing/2014/main" id="{EC9F140B-4C81-C14C-97C3-A2ED66431103}"/>
              </a:ext>
            </a:extLst>
          </p:cNvPr>
          <p:cNvPicPr>
            <a:picLocks noChangeAspect="1"/>
          </p:cNvPicPr>
          <p:nvPr/>
        </p:nvPicPr>
        <p:blipFill>
          <a:blip r:embed="rId5"/>
          <a:stretch>
            <a:fillRect/>
          </a:stretch>
        </p:blipFill>
        <p:spPr>
          <a:xfrm>
            <a:off x="6740630" y="1254510"/>
            <a:ext cx="1384300" cy="1536700"/>
          </a:xfrm>
          <a:prstGeom prst="rect">
            <a:avLst/>
          </a:prstGeom>
        </p:spPr>
      </p:pic>
      <p:pic>
        <p:nvPicPr>
          <p:cNvPr id="17" name="図 16">
            <a:extLst>
              <a:ext uri="{FF2B5EF4-FFF2-40B4-BE49-F238E27FC236}">
                <a16:creationId xmlns:a16="http://schemas.microsoft.com/office/drawing/2014/main" id="{2F08D006-6470-9643-9833-2702B4264DD0}"/>
              </a:ext>
            </a:extLst>
          </p:cNvPr>
          <p:cNvPicPr>
            <a:picLocks noChangeAspect="1"/>
          </p:cNvPicPr>
          <p:nvPr/>
        </p:nvPicPr>
        <p:blipFill>
          <a:blip r:embed="rId6"/>
          <a:stretch>
            <a:fillRect/>
          </a:stretch>
        </p:blipFill>
        <p:spPr>
          <a:xfrm>
            <a:off x="3314578" y="3643856"/>
            <a:ext cx="1282700" cy="1333500"/>
          </a:xfrm>
          <a:prstGeom prst="rect">
            <a:avLst/>
          </a:prstGeom>
        </p:spPr>
      </p:pic>
      <p:pic>
        <p:nvPicPr>
          <p:cNvPr id="19" name="図 18">
            <a:extLst>
              <a:ext uri="{FF2B5EF4-FFF2-40B4-BE49-F238E27FC236}">
                <a16:creationId xmlns:a16="http://schemas.microsoft.com/office/drawing/2014/main" id="{3B6DDE51-3372-8A43-9258-4660D6F3DA51}"/>
              </a:ext>
            </a:extLst>
          </p:cNvPr>
          <p:cNvPicPr>
            <a:picLocks noChangeAspect="1"/>
          </p:cNvPicPr>
          <p:nvPr/>
        </p:nvPicPr>
        <p:blipFill>
          <a:blip r:embed="rId7"/>
          <a:stretch>
            <a:fillRect/>
          </a:stretch>
        </p:blipFill>
        <p:spPr>
          <a:xfrm>
            <a:off x="5920735" y="3624371"/>
            <a:ext cx="804863" cy="660400"/>
          </a:xfrm>
          <a:prstGeom prst="rect">
            <a:avLst/>
          </a:prstGeom>
        </p:spPr>
      </p:pic>
      <p:pic>
        <p:nvPicPr>
          <p:cNvPr id="21" name="図 20">
            <a:extLst>
              <a:ext uri="{FF2B5EF4-FFF2-40B4-BE49-F238E27FC236}">
                <a16:creationId xmlns:a16="http://schemas.microsoft.com/office/drawing/2014/main" id="{DDCFA865-78B9-1746-8A82-80D6358B331A}"/>
              </a:ext>
            </a:extLst>
          </p:cNvPr>
          <p:cNvPicPr>
            <a:picLocks noChangeAspect="1"/>
          </p:cNvPicPr>
          <p:nvPr/>
        </p:nvPicPr>
        <p:blipFill>
          <a:blip r:embed="rId8"/>
          <a:stretch>
            <a:fillRect/>
          </a:stretch>
        </p:blipFill>
        <p:spPr>
          <a:xfrm>
            <a:off x="5994339" y="5405214"/>
            <a:ext cx="596212" cy="653910"/>
          </a:xfrm>
          <a:prstGeom prst="rect">
            <a:avLst/>
          </a:prstGeom>
        </p:spPr>
      </p:pic>
      <p:sp>
        <p:nvSpPr>
          <p:cNvPr id="24" name="右矢印 23">
            <a:extLst>
              <a:ext uri="{FF2B5EF4-FFF2-40B4-BE49-F238E27FC236}">
                <a16:creationId xmlns:a16="http://schemas.microsoft.com/office/drawing/2014/main" id="{E629F4B6-1588-F447-9BF4-F90A04D1AB08}"/>
              </a:ext>
            </a:extLst>
          </p:cNvPr>
          <p:cNvSpPr/>
          <p:nvPr/>
        </p:nvSpPr>
        <p:spPr>
          <a:xfrm>
            <a:off x="1878316" y="1938504"/>
            <a:ext cx="528334" cy="334656"/>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246CF892-23C2-CB42-A6AB-F3878D243321}"/>
              </a:ext>
            </a:extLst>
          </p:cNvPr>
          <p:cNvSpPr txBox="1"/>
          <p:nvPr/>
        </p:nvSpPr>
        <p:spPr>
          <a:xfrm>
            <a:off x="267197" y="2845658"/>
            <a:ext cx="1611119" cy="369332"/>
          </a:xfrm>
          <a:prstGeom prst="rect">
            <a:avLst/>
          </a:prstGeom>
          <a:noFill/>
        </p:spPr>
        <p:txBody>
          <a:bodyPr wrap="square" rtlCol="0">
            <a:spAutoFit/>
          </a:bodyPr>
          <a:lstStyle/>
          <a:p>
            <a:r>
              <a:rPr lang="ja-JP" altLang="en-US">
                <a:solidFill>
                  <a:schemeClr val="tx1">
                    <a:lumMod val="75000"/>
                    <a:lumOff val="25000"/>
                  </a:schemeClr>
                </a:solidFill>
                <a:latin typeface="Hiragino Kaku Gothic Pro W6" charset="-128"/>
                <a:ea typeface="Hiragino Kaku Gothic Pro W6" charset="-128"/>
                <a:cs typeface="Hiragino Kaku Gothic Pro W6" charset="-128"/>
              </a:rPr>
              <a:t>暑熱ストレス</a:t>
            </a:r>
            <a:endParaRPr lang="en-US" altLang="ja-JP" dirty="0">
              <a:solidFill>
                <a:schemeClr val="tx1">
                  <a:lumMod val="75000"/>
                  <a:lumOff val="25000"/>
                </a:schemeClr>
              </a:solidFill>
              <a:latin typeface="Hiragino Kaku Gothic Pro W6" charset="-128"/>
              <a:ea typeface="Hiragino Kaku Gothic Pro W6" charset="-128"/>
              <a:cs typeface="Hiragino Kaku Gothic Pro W6" charset="-128"/>
            </a:endParaRPr>
          </a:p>
        </p:txBody>
      </p:sp>
      <p:sp>
        <p:nvSpPr>
          <p:cNvPr id="26" name="テキスト ボックス 25">
            <a:extLst>
              <a:ext uri="{FF2B5EF4-FFF2-40B4-BE49-F238E27FC236}">
                <a16:creationId xmlns:a16="http://schemas.microsoft.com/office/drawing/2014/main" id="{8C3121D1-6B34-8B44-B13B-BF63FFD4AC36}"/>
              </a:ext>
            </a:extLst>
          </p:cNvPr>
          <p:cNvSpPr txBox="1"/>
          <p:nvPr/>
        </p:nvSpPr>
        <p:spPr>
          <a:xfrm>
            <a:off x="2232149" y="2858943"/>
            <a:ext cx="1611119" cy="369332"/>
          </a:xfrm>
          <a:prstGeom prst="rect">
            <a:avLst/>
          </a:prstGeom>
          <a:noFill/>
        </p:spPr>
        <p:txBody>
          <a:bodyPr wrap="square" rtlCol="0">
            <a:spAutoFit/>
          </a:bodyPr>
          <a:lstStyle/>
          <a:p>
            <a:r>
              <a:rPr lang="ja-JP" altLang="en-US">
                <a:solidFill>
                  <a:schemeClr val="tx1">
                    <a:lumMod val="75000"/>
                    <a:lumOff val="25000"/>
                  </a:schemeClr>
                </a:solidFill>
                <a:latin typeface="Hiragino Kaku Gothic Pro W6" charset="-128"/>
                <a:ea typeface="Hiragino Kaku Gothic Pro W6" charset="-128"/>
                <a:cs typeface="Hiragino Kaku Gothic Pro W6" charset="-128"/>
              </a:rPr>
              <a:t>深部体温上昇</a:t>
            </a:r>
            <a:endParaRPr lang="en-US" altLang="ja-JP" dirty="0">
              <a:solidFill>
                <a:schemeClr val="tx1">
                  <a:lumMod val="75000"/>
                  <a:lumOff val="25000"/>
                </a:schemeClr>
              </a:solidFill>
              <a:latin typeface="Hiragino Kaku Gothic Pro W6" charset="-128"/>
              <a:ea typeface="Hiragino Kaku Gothic Pro W6" charset="-128"/>
              <a:cs typeface="Hiragino Kaku Gothic Pro W6" charset="-128"/>
            </a:endParaRPr>
          </a:p>
        </p:txBody>
      </p:sp>
      <p:sp>
        <p:nvSpPr>
          <p:cNvPr id="27" name="右矢印 26">
            <a:extLst>
              <a:ext uri="{FF2B5EF4-FFF2-40B4-BE49-F238E27FC236}">
                <a16:creationId xmlns:a16="http://schemas.microsoft.com/office/drawing/2014/main" id="{27BAF5DD-D3D8-0C4D-B46B-E890C2E75ED7}"/>
              </a:ext>
            </a:extLst>
          </p:cNvPr>
          <p:cNvSpPr/>
          <p:nvPr/>
        </p:nvSpPr>
        <p:spPr>
          <a:xfrm>
            <a:off x="3738310" y="2008527"/>
            <a:ext cx="704102" cy="334656"/>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3EDD0F05-0FD8-FF43-8092-706F760AFF78}"/>
              </a:ext>
            </a:extLst>
          </p:cNvPr>
          <p:cNvSpPr txBox="1"/>
          <p:nvPr/>
        </p:nvSpPr>
        <p:spPr>
          <a:xfrm>
            <a:off x="4233096" y="2858943"/>
            <a:ext cx="1750924" cy="369332"/>
          </a:xfrm>
          <a:prstGeom prst="rect">
            <a:avLst/>
          </a:prstGeom>
          <a:noFill/>
        </p:spPr>
        <p:txBody>
          <a:bodyPr wrap="square" rtlCol="0">
            <a:spAutoFit/>
          </a:bodyPr>
          <a:lstStyle/>
          <a:p>
            <a:r>
              <a:rPr lang="ja-JP" altLang="en-US" dirty="0">
                <a:solidFill>
                  <a:schemeClr val="tx1">
                    <a:lumMod val="75000"/>
                    <a:lumOff val="25000"/>
                  </a:schemeClr>
                </a:solidFill>
                <a:latin typeface="Hiragino Kaku Gothic Pro W6" charset="-128"/>
                <a:ea typeface="Hiragino Kaku Gothic Pro W6" charset="-128"/>
                <a:cs typeface="Hiragino Kaku Gothic Pro W6" charset="-128"/>
              </a:rPr>
              <a:t>皮膚血管拡張</a:t>
            </a:r>
            <a:endParaRPr lang="en-US" altLang="ja-JP" dirty="0">
              <a:solidFill>
                <a:schemeClr val="tx1">
                  <a:lumMod val="75000"/>
                  <a:lumOff val="25000"/>
                </a:schemeClr>
              </a:solidFill>
              <a:latin typeface="Hiragino Kaku Gothic Pro W6" charset="-128"/>
              <a:ea typeface="Hiragino Kaku Gothic Pro W6" charset="-128"/>
              <a:cs typeface="Hiragino Kaku Gothic Pro W6" charset="-128"/>
            </a:endParaRPr>
          </a:p>
        </p:txBody>
      </p:sp>
      <p:sp>
        <p:nvSpPr>
          <p:cNvPr id="29" name="右矢印 28">
            <a:extLst>
              <a:ext uri="{FF2B5EF4-FFF2-40B4-BE49-F238E27FC236}">
                <a16:creationId xmlns:a16="http://schemas.microsoft.com/office/drawing/2014/main" id="{E90CA617-E452-6F40-90DE-3D2B88D9EAFE}"/>
              </a:ext>
            </a:extLst>
          </p:cNvPr>
          <p:cNvSpPr/>
          <p:nvPr/>
        </p:nvSpPr>
        <p:spPr>
          <a:xfrm>
            <a:off x="5711845" y="2008527"/>
            <a:ext cx="649231" cy="334656"/>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F838B8A-6347-194B-A4BF-AC79D5B636A9}"/>
              </a:ext>
            </a:extLst>
          </p:cNvPr>
          <p:cNvSpPr txBox="1"/>
          <p:nvPr/>
        </p:nvSpPr>
        <p:spPr>
          <a:xfrm>
            <a:off x="6410400" y="2707331"/>
            <a:ext cx="1402122" cy="646331"/>
          </a:xfrm>
          <a:prstGeom prst="rect">
            <a:avLst/>
          </a:prstGeom>
          <a:noFill/>
        </p:spPr>
        <p:txBody>
          <a:bodyPr wrap="square" rtlCol="0">
            <a:spAutoFit/>
          </a:bodyPr>
          <a:lstStyle/>
          <a:p>
            <a:r>
              <a:rPr lang="ja-JP" altLang="en-US">
                <a:solidFill>
                  <a:schemeClr val="tx1">
                    <a:lumMod val="75000"/>
                    <a:lumOff val="25000"/>
                  </a:schemeClr>
                </a:solidFill>
                <a:latin typeface="Hiragino Kaku Gothic Pro W6" charset="-128"/>
                <a:ea typeface="Hiragino Kaku Gothic Pro W6" charset="-128"/>
                <a:cs typeface="Hiragino Kaku Gothic Pro W6" charset="-128"/>
              </a:rPr>
              <a:t>皮膚血流↑</a:t>
            </a:r>
            <a:endParaRPr lang="en-US" altLang="ja-JP" dirty="0">
              <a:solidFill>
                <a:schemeClr val="tx1">
                  <a:lumMod val="75000"/>
                  <a:lumOff val="25000"/>
                </a:schemeClr>
              </a:solidFill>
              <a:latin typeface="Hiragino Kaku Gothic Pro W6" charset="-128"/>
              <a:ea typeface="Hiragino Kaku Gothic Pro W6" charset="-128"/>
              <a:cs typeface="Hiragino Kaku Gothic Pro W6" charset="-128"/>
            </a:endParaRPr>
          </a:p>
          <a:p>
            <a:r>
              <a:rPr lang="ja-JP" altLang="en-US">
                <a:solidFill>
                  <a:schemeClr val="tx1">
                    <a:lumMod val="75000"/>
                    <a:lumOff val="25000"/>
                  </a:schemeClr>
                </a:solidFill>
                <a:latin typeface="Hiragino Kaku Gothic Pro W6" charset="-128"/>
                <a:ea typeface="Hiragino Kaku Gothic Pro W6" charset="-128"/>
                <a:cs typeface="Hiragino Kaku Gothic Pro W6" charset="-128"/>
              </a:rPr>
              <a:t>皮膚温↑</a:t>
            </a:r>
            <a:endParaRPr lang="en-US" altLang="ja-JP" dirty="0">
              <a:solidFill>
                <a:schemeClr val="tx1">
                  <a:lumMod val="75000"/>
                  <a:lumOff val="25000"/>
                </a:schemeClr>
              </a:solidFill>
              <a:latin typeface="Hiragino Kaku Gothic Pro W6" charset="-128"/>
              <a:ea typeface="Hiragino Kaku Gothic Pro W6" charset="-128"/>
              <a:cs typeface="Hiragino Kaku Gothic Pro W6" charset="-128"/>
            </a:endParaRPr>
          </a:p>
        </p:txBody>
      </p:sp>
      <p:sp>
        <p:nvSpPr>
          <p:cNvPr id="31" name="角丸四角形吹き出し 30">
            <a:extLst>
              <a:ext uri="{FF2B5EF4-FFF2-40B4-BE49-F238E27FC236}">
                <a16:creationId xmlns:a16="http://schemas.microsoft.com/office/drawing/2014/main" id="{2FC5B3C3-EE0F-A74F-BB08-955BE912DAB1}"/>
              </a:ext>
            </a:extLst>
          </p:cNvPr>
          <p:cNvSpPr/>
          <p:nvPr/>
        </p:nvSpPr>
        <p:spPr>
          <a:xfrm>
            <a:off x="5984020" y="263956"/>
            <a:ext cx="3057486" cy="908356"/>
          </a:xfrm>
          <a:prstGeom prst="wedgeRoundRectCallout">
            <a:avLst>
              <a:gd name="adj1" fmla="val 3467"/>
              <a:gd name="adj2" fmla="val 59893"/>
              <a:gd name="adj3" fmla="val 1666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latin typeface="Hiragino Kaku Gothic Pro W6" charset="-128"/>
                <a:ea typeface="Hiragino Kaku Gothic Pro W6" charset="-128"/>
                <a:cs typeface="Hiragino Kaku Gothic Pro W6" charset="-128"/>
              </a:rPr>
              <a:t>温められた血液を皮膚に送り、</a:t>
            </a:r>
            <a:r>
              <a:rPr lang="ja-JP" altLang="en-US" sz="2000" b="1" u="sng">
                <a:latin typeface="Hiragino Kaku Gothic Pro W6" charset="-128"/>
                <a:ea typeface="Hiragino Kaku Gothic Pro W6" charset="-128"/>
                <a:cs typeface="Hiragino Kaku Gothic Pro W6" charset="-128"/>
              </a:rPr>
              <a:t>放射・対流 </a:t>
            </a:r>
            <a:r>
              <a:rPr lang="ja-JP" altLang="en-US" sz="1600">
                <a:latin typeface="Hiragino Kaku Gothic Pro W6" charset="-128"/>
                <a:ea typeface="Hiragino Kaku Gothic Pro W6" charset="-128"/>
                <a:cs typeface="Hiragino Kaku Gothic Pro W6" charset="-128"/>
              </a:rPr>
              <a:t>による冷却効率を高める。</a:t>
            </a:r>
            <a:endParaRPr kumimoji="1" lang="ja-JP" altLang="en-US" sz="1600">
              <a:latin typeface="Hiragino Kaku Gothic Pro W6" charset="-128"/>
              <a:ea typeface="Hiragino Kaku Gothic Pro W6" charset="-128"/>
              <a:cs typeface="Hiragino Kaku Gothic Pro W6" charset="-128"/>
            </a:endParaRPr>
          </a:p>
        </p:txBody>
      </p:sp>
      <p:sp>
        <p:nvSpPr>
          <p:cNvPr id="32" name="右矢印 31">
            <a:extLst>
              <a:ext uri="{FF2B5EF4-FFF2-40B4-BE49-F238E27FC236}">
                <a16:creationId xmlns:a16="http://schemas.microsoft.com/office/drawing/2014/main" id="{7539D0FC-0CDC-A940-A352-F4F4B4017CEF}"/>
              </a:ext>
            </a:extLst>
          </p:cNvPr>
          <p:cNvSpPr/>
          <p:nvPr/>
        </p:nvSpPr>
        <p:spPr>
          <a:xfrm rot="7706472">
            <a:off x="2159117" y="3467547"/>
            <a:ext cx="732851" cy="334656"/>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1B57BDA-802B-D04B-A292-E11DBBE89332}"/>
              </a:ext>
            </a:extLst>
          </p:cNvPr>
          <p:cNvSpPr txBox="1"/>
          <p:nvPr/>
        </p:nvSpPr>
        <p:spPr>
          <a:xfrm>
            <a:off x="3581906" y="4871107"/>
            <a:ext cx="745912" cy="369332"/>
          </a:xfrm>
          <a:prstGeom prst="rect">
            <a:avLst/>
          </a:prstGeom>
          <a:noFill/>
        </p:spPr>
        <p:txBody>
          <a:bodyPr wrap="square" rtlCol="0">
            <a:spAutoFit/>
          </a:bodyPr>
          <a:lstStyle/>
          <a:p>
            <a:r>
              <a:rPr lang="ja-JP" altLang="en-US" dirty="0">
                <a:solidFill>
                  <a:schemeClr val="tx1">
                    <a:lumMod val="75000"/>
                    <a:lumOff val="25000"/>
                  </a:schemeClr>
                </a:solidFill>
                <a:latin typeface="Hiragino Kaku Gothic Pro W6" charset="-128"/>
                <a:ea typeface="Hiragino Kaku Gothic Pro W6" charset="-128"/>
                <a:cs typeface="Hiragino Kaku Gothic Pro W6" charset="-128"/>
              </a:rPr>
              <a:t>発汗</a:t>
            </a:r>
            <a:endParaRPr lang="en-US" altLang="ja-JP" dirty="0">
              <a:solidFill>
                <a:schemeClr val="tx1">
                  <a:lumMod val="75000"/>
                  <a:lumOff val="25000"/>
                </a:schemeClr>
              </a:solidFill>
              <a:latin typeface="Hiragino Kaku Gothic Pro W6" charset="-128"/>
              <a:ea typeface="Hiragino Kaku Gothic Pro W6" charset="-128"/>
              <a:cs typeface="Hiragino Kaku Gothic Pro W6" charset="-128"/>
            </a:endParaRPr>
          </a:p>
        </p:txBody>
      </p:sp>
      <p:pic>
        <p:nvPicPr>
          <p:cNvPr id="37" name="図 36">
            <a:extLst>
              <a:ext uri="{FF2B5EF4-FFF2-40B4-BE49-F238E27FC236}">
                <a16:creationId xmlns:a16="http://schemas.microsoft.com/office/drawing/2014/main" id="{BC8E3B64-EB82-1D48-83F3-D010C1A27424}"/>
              </a:ext>
            </a:extLst>
          </p:cNvPr>
          <p:cNvPicPr>
            <a:picLocks noChangeAspect="1"/>
          </p:cNvPicPr>
          <p:nvPr/>
        </p:nvPicPr>
        <p:blipFill>
          <a:blip r:embed="rId9"/>
          <a:stretch>
            <a:fillRect/>
          </a:stretch>
        </p:blipFill>
        <p:spPr>
          <a:xfrm>
            <a:off x="411470" y="3838048"/>
            <a:ext cx="1016000" cy="914400"/>
          </a:xfrm>
          <a:prstGeom prst="rect">
            <a:avLst/>
          </a:prstGeom>
        </p:spPr>
      </p:pic>
      <p:sp>
        <p:nvSpPr>
          <p:cNvPr id="38" name="テキスト ボックス 37">
            <a:extLst>
              <a:ext uri="{FF2B5EF4-FFF2-40B4-BE49-F238E27FC236}">
                <a16:creationId xmlns:a16="http://schemas.microsoft.com/office/drawing/2014/main" id="{ECA48486-8683-264F-8C04-8EC6E5DC489D}"/>
              </a:ext>
            </a:extLst>
          </p:cNvPr>
          <p:cNvSpPr txBox="1"/>
          <p:nvPr/>
        </p:nvSpPr>
        <p:spPr>
          <a:xfrm>
            <a:off x="1093965" y="3418087"/>
            <a:ext cx="1105507" cy="646331"/>
          </a:xfrm>
          <a:prstGeom prst="rect">
            <a:avLst/>
          </a:prstGeom>
          <a:ln>
            <a:solidFill>
              <a:schemeClr val="bg2">
                <a:lumMod val="2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dirty="0">
                <a:solidFill>
                  <a:schemeClr val="tx1">
                    <a:lumMod val="75000"/>
                    <a:lumOff val="25000"/>
                  </a:schemeClr>
                </a:solidFill>
                <a:latin typeface="Hiragino Kaku Gothic Pro W6" charset="-128"/>
                <a:ea typeface="Hiragino Kaku Gothic Pro W6" charset="-128"/>
                <a:cs typeface="Hiragino Kaku Gothic Pro W6" charset="-128"/>
              </a:rPr>
              <a:t>体温調節機構</a:t>
            </a:r>
            <a:endParaRPr lang="en-US" altLang="ja-JP" dirty="0">
              <a:solidFill>
                <a:schemeClr val="tx1">
                  <a:lumMod val="75000"/>
                  <a:lumOff val="25000"/>
                </a:schemeClr>
              </a:solidFill>
              <a:latin typeface="Hiragino Kaku Gothic Pro W6" charset="-128"/>
              <a:ea typeface="Hiragino Kaku Gothic Pro W6" charset="-128"/>
              <a:cs typeface="Hiragino Kaku Gothic Pro W6" charset="-128"/>
            </a:endParaRPr>
          </a:p>
        </p:txBody>
      </p:sp>
      <p:sp>
        <p:nvSpPr>
          <p:cNvPr id="40" name="右矢印 39">
            <a:extLst>
              <a:ext uri="{FF2B5EF4-FFF2-40B4-BE49-F238E27FC236}">
                <a16:creationId xmlns:a16="http://schemas.microsoft.com/office/drawing/2014/main" id="{9405F208-5629-F84F-8513-EB5AB972F436}"/>
              </a:ext>
            </a:extLst>
          </p:cNvPr>
          <p:cNvSpPr/>
          <p:nvPr/>
        </p:nvSpPr>
        <p:spPr>
          <a:xfrm rot="2731851">
            <a:off x="1300184" y="4565755"/>
            <a:ext cx="334594" cy="334656"/>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a:extLst>
              <a:ext uri="{FF2B5EF4-FFF2-40B4-BE49-F238E27FC236}">
                <a16:creationId xmlns:a16="http://schemas.microsoft.com/office/drawing/2014/main" id="{C280736C-27EF-214E-B867-09EE16D12AB9}"/>
              </a:ext>
            </a:extLst>
          </p:cNvPr>
          <p:cNvSpPr/>
          <p:nvPr/>
        </p:nvSpPr>
        <p:spPr>
          <a:xfrm>
            <a:off x="2669602" y="4761673"/>
            <a:ext cx="528334" cy="334656"/>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右矢印 41">
            <a:extLst>
              <a:ext uri="{FF2B5EF4-FFF2-40B4-BE49-F238E27FC236}">
                <a16:creationId xmlns:a16="http://schemas.microsoft.com/office/drawing/2014/main" id="{39DD6B18-AC67-5B44-B23A-D71B59356792}"/>
              </a:ext>
            </a:extLst>
          </p:cNvPr>
          <p:cNvSpPr/>
          <p:nvPr/>
        </p:nvSpPr>
        <p:spPr>
          <a:xfrm rot="19800000">
            <a:off x="4898773" y="4216034"/>
            <a:ext cx="799000" cy="334656"/>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13C0DC8F-0E59-994A-BE07-13FF43072929}"/>
              </a:ext>
            </a:extLst>
          </p:cNvPr>
          <p:cNvSpPr txBox="1"/>
          <p:nvPr/>
        </p:nvSpPr>
        <p:spPr>
          <a:xfrm>
            <a:off x="5827289" y="4392070"/>
            <a:ext cx="1166222" cy="369332"/>
          </a:xfrm>
          <a:prstGeom prst="rect">
            <a:avLst/>
          </a:prstGeom>
          <a:noFill/>
        </p:spPr>
        <p:txBody>
          <a:bodyPr wrap="square" rtlCol="0">
            <a:spAutoFit/>
          </a:bodyPr>
          <a:lstStyle/>
          <a:p>
            <a:r>
              <a:rPr lang="ja-JP" altLang="en-US">
                <a:solidFill>
                  <a:schemeClr val="tx1">
                    <a:lumMod val="75000"/>
                    <a:lumOff val="25000"/>
                  </a:schemeClr>
                </a:solidFill>
                <a:latin typeface="Hiragino Kaku Gothic Pro W6" charset="-128"/>
                <a:ea typeface="Hiragino Kaku Gothic Pro W6" charset="-128"/>
                <a:cs typeface="Hiragino Kaku Gothic Pro W6" charset="-128"/>
              </a:rPr>
              <a:t>有効発汗</a:t>
            </a:r>
            <a:endParaRPr lang="en-US" altLang="ja-JP" dirty="0">
              <a:solidFill>
                <a:schemeClr val="tx1">
                  <a:lumMod val="75000"/>
                  <a:lumOff val="25000"/>
                </a:schemeClr>
              </a:solidFill>
              <a:latin typeface="Hiragino Kaku Gothic Pro W6" charset="-128"/>
              <a:ea typeface="Hiragino Kaku Gothic Pro W6" charset="-128"/>
              <a:cs typeface="Hiragino Kaku Gothic Pro W6" charset="-128"/>
            </a:endParaRPr>
          </a:p>
        </p:txBody>
      </p:sp>
      <p:sp>
        <p:nvSpPr>
          <p:cNvPr id="45" name="テキスト ボックス 44">
            <a:extLst>
              <a:ext uri="{FF2B5EF4-FFF2-40B4-BE49-F238E27FC236}">
                <a16:creationId xmlns:a16="http://schemas.microsoft.com/office/drawing/2014/main" id="{9CD4B183-78B7-034C-A967-A1265483FF47}"/>
              </a:ext>
            </a:extLst>
          </p:cNvPr>
          <p:cNvSpPr txBox="1"/>
          <p:nvPr/>
        </p:nvSpPr>
        <p:spPr>
          <a:xfrm>
            <a:off x="6590551" y="5819855"/>
            <a:ext cx="1166222" cy="369332"/>
          </a:xfrm>
          <a:prstGeom prst="rect">
            <a:avLst/>
          </a:prstGeom>
          <a:noFill/>
        </p:spPr>
        <p:txBody>
          <a:bodyPr wrap="square" rtlCol="0">
            <a:spAutoFit/>
          </a:bodyPr>
          <a:lstStyle/>
          <a:p>
            <a:r>
              <a:rPr lang="ja-JP" altLang="en-US" dirty="0">
                <a:solidFill>
                  <a:schemeClr val="tx1">
                    <a:lumMod val="75000"/>
                    <a:lumOff val="25000"/>
                  </a:schemeClr>
                </a:solidFill>
                <a:latin typeface="Hiragino Kaku Gothic Pro W6" charset="-128"/>
                <a:ea typeface="Hiragino Kaku Gothic Pro W6" charset="-128"/>
                <a:cs typeface="Hiragino Kaku Gothic Pro W6" charset="-128"/>
              </a:rPr>
              <a:t>無効発汗</a:t>
            </a:r>
            <a:endParaRPr lang="en-US" altLang="ja-JP" dirty="0">
              <a:solidFill>
                <a:schemeClr val="tx1">
                  <a:lumMod val="75000"/>
                  <a:lumOff val="25000"/>
                </a:schemeClr>
              </a:solidFill>
              <a:latin typeface="Hiragino Kaku Gothic Pro W6" charset="-128"/>
              <a:ea typeface="Hiragino Kaku Gothic Pro W6" charset="-128"/>
              <a:cs typeface="Hiragino Kaku Gothic Pro W6" charset="-128"/>
            </a:endParaRPr>
          </a:p>
        </p:txBody>
      </p:sp>
      <p:sp>
        <p:nvSpPr>
          <p:cNvPr id="46" name="角丸四角形吹き出し 45">
            <a:extLst>
              <a:ext uri="{FF2B5EF4-FFF2-40B4-BE49-F238E27FC236}">
                <a16:creationId xmlns:a16="http://schemas.microsoft.com/office/drawing/2014/main" id="{E747DDED-23CA-9349-8587-033E0D6A7D35}"/>
              </a:ext>
            </a:extLst>
          </p:cNvPr>
          <p:cNvSpPr/>
          <p:nvPr/>
        </p:nvSpPr>
        <p:spPr>
          <a:xfrm>
            <a:off x="7189638" y="3815362"/>
            <a:ext cx="1799412" cy="1189009"/>
          </a:xfrm>
          <a:prstGeom prst="wedgeRoundRectCallout">
            <a:avLst>
              <a:gd name="adj1" fmla="val -63844"/>
              <a:gd name="adj2" fmla="val -15743"/>
              <a:gd name="adj3" fmla="val 1666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u="sng">
                <a:latin typeface="Hiragino Kaku Gothic Pro W6" charset="-128"/>
                <a:ea typeface="Hiragino Kaku Gothic Pro W6" charset="-128"/>
                <a:cs typeface="Hiragino Kaku Gothic Pro W6" charset="-128"/>
              </a:rPr>
              <a:t>蒸発</a:t>
            </a:r>
            <a:r>
              <a:rPr lang="ja-JP" altLang="en-US" sz="1600">
                <a:latin typeface="Hiragino Kaku Gothic Pro W6" charset="-128"/>
                <a:ea typeface="Hiragino Kaku Gothic Pro W6" charset="-128"/>
                <a:cs typeface="Hiragino Kaku Gothic Pro W6" charset="-128"/>
              </a:rPr>
              <a:t> により気化熱を奪い体温を低下させる。</a:t>
            </a:r>
            <a:endParaRPr kumimoji="1" lang="ja-JP" altLang="en-US" sz="1600">
              <a:latin typeface="Hiragino Kaku Gothic Pro W6" charset="-128"/>
              <a:ea typeface="Hiragino Kaku Gothic Pro W6" charset="-128"/>
              <a:cs typeface="Hiragino Kaku Gothic Pro W6" charset="-128"/>
            </a:endParaRPr>
          </a:p>
        </p:txBody>
      </p:sp>
      <p:sp>
        <p:nvSpPr>
          <p:cNvPr id="48" name="テキスト ボックス 47">
            <a:extLst>
              <a:ext uri="{FF2B5EF4-FFF2-40B4-BE49-F238E27FC236}">
                <a16:creationId xmlns:a16="http://schemas.microsoft.com/office/drawing/2014/main" id="{05DD367C-2734-E44F-A8D5-B1B219D5D763}"/>
              </a:ext>
            </a:extLst>
          </p:cNvPr>
          <p:cNvSpPr txBox="1"/>
          <p:nvPr/>
        </p:nvSpPr>
        <p:spPr>
          <a:xfrm>
            <a:off x="3877606" y="703709"/>
            <a:ext cx="2043129" cy="369332"/>
          </a:xfrm>
          <a:prstGeom prst="rect">
            <a:avLst/>
          </a:prstGeom>
          <a:noFill/>
        </p:spPr>
        <p:txBody>
          <a:bodyPr wrap="square" rtlCol="0">
            <a:spAutoFit/>
          </a:bodyPr>
          <a:lstStyle/>
          <a:p>
            <a:r>
              <a:rPr lang="ja-JP" altLang="en-US">
                <a:solidFill>
                  <a:schemeClr val="tx1">
                    <a:lumMod val="75000"/>
                    <a:lumOff val="25000"/>
                  </a:schemeClr>
                </a:solidFill>
                <a:latin typeface="Hiragino Kaku Gothic Pro W6" charset="-128"/>
                <a:ea typeface="Hiragino Kaku Gothic Pro W6" charset="-128"/>
                <a:cs typeface="Hiragino Kaku Gothic Pro W6" charset="-128"/>
              </a:rPr>
              <a:t>循環器系の熱放散</a:t>
            </a:r>
            <a:endParaRPr lang="en-US" altLang="ja-JP" dirty="0">
              <a:solidFill>
                <a:schemeClr val="tx1">
                  <a:lumMod val="75000"/>
                  <a:lumOff val="25000"/>
                </a:schemeClr>
              </a:solidFill>
              <a:latin typeface="Hiragino Kaku Gothic Pro W6" charset="-128"/>
              <a:ea typeface="Hiragino Kaku Gothic Pro W6" charset="-128"/>
              <a:cs typeface="Hiragino Kaku Gothic Pro W6" charset="-128"/>
            </a:endParaRPr>
          </a:p>
        </p:txBody>
      </p:sp>
      <p:sp>
        <p:nvSpPr>
          <p:cNvPr id="50" name="テキスト ボックス 49">
            <a:extLst>
              <a:ext uri="{FF2B5EF4-FFF2-40B4-BE49-F238E27FC236}">
                <a16:creationId xmlns:a16="http://schemas.microsoft.com/office/drawing/2014/main" id="{49E219E4-FB99-2C48-B2FE-C55A9F6A08E4}"/>
              </a:ext>
            </a:extLst>
          </p:cNvPr>
          <p:cNvSpPr txBox="1"/>
          <p:nvPr/>
        </p:nvSpPr>
        <p:spPr>
          <a:xfrm>
            <a:off x="3021386" y="5329035"/>
            <a:ext cx="2043129" cy="369332"/>
          </a:xfrm>
          <a:prstGeom prst="rect">
            <a:avLst/>
          </a:prstGeom>
          <a:noFill/>
        </p:spPr>
        <p:txBody>
          <a:bodyPr wrap="square" rtlCol="0">
            <a:spAutoFit/>
          </a:bodyPr>
          <a:lstStyle/>
          <a:p>
            <a:r>
              <a:rPr lang="ja-JP" altLang="en-US" dirty="0">
                <a:solidFill>
                  <a:schemeClr val="tx1">
                    <a:lumMod val="75000"/>
                    <a:lumOff val="25000"/>
                  </a:schemeClr>
                </a:solidFill>
                <a:latin typeface="Hiragino Kaku Gothic Pro W6" charset="-128"/>
                <a:ea typeface="Hiragino Kaku Gothic Pro W6" charset="-128"/>
                <a:cs typeface="Hiragino Kaku Gothic Pro W6" charset="-128"/>
              </a:rPr>
              <a:t>蒸散性の熱放散</a:t>
            </a:r>
            <a:endParaRPr lang="en-US" altLang="ja-JP" dirty="0">
              <a:solidFill>
                <a:schemeClr val="tx1">
                  <a:lumMod val="75000"/>
                  <a:lumOff val="25000"/>
                </a:schemeClr>
              </a:solidFill>
              <a:latin typeface="Hiragino Kaku Gothic Pro W6" charset="-128"/>
              <a:ea typeface="Hiragino Kaku Gothic Pro W6" charset="-128"/>
              <a:cs typeface="Hiragino Kaku Gothic Pro W6" charset="-128"/>
            </a:endParaRPr>
          </a:p>
        </p:txBody>
      </p:sp>
      <p:sp>
        <p:nvSpPr>
          <p:cNvPr id="51" name="正方形/長方形 50">
            <a:extLst>
              <a:ext uri="{FF2B5EF4-FFF2-40B4-BE49-F238E27FC236}">
                <a16:creationId xmlns:a16="http://schemas.microsoft.com/office/drawing/2014/main" id="{5B6FDAC0-7829-B74D-A983-828A22F5BA9E}"/>
              </a:ext>
            </a:extLst>
          </p:cNvPr>
          <p:cNvSpPr/>
          <p:nvPr/>
        </p:nvSpPr>
        <p:spPr>
          <a:xfrm>
            <a:off x="2933769" y="6419880"/>
            <a:ext cx="5837707" cy="276999"/>
          </a:xfrm>
          <a:prstGeom prst="rect">
            <a:avLst/>
          </a:prstGeom>
        </p:spPr>
        <p:txBody>
          <a:bodyPr wrap="square">
            <a:spAutoFit/>
          </a:bodyPr>
          <a:lstStyle/>
          <a:p>
            <a:pPr marR="0"/>
            <a:r>
              <a:rPr lang="ja-JP" altLang="en-US" sz="1200">
                <a:solidFill>
                  <a:schemeClr val="bg2">
                    <a:lumMod val="25000"/>
                  </a:schemeClr>
                </a:solidFill>
                <a:latin typeface="Hiragino Kaku Gothic Pro W6" charset="-128"/>
                <a:ea typeface="Hiragino Kaku Gothic Pro W6" charset="-128"/>
                <a:cs typeface="Hiragino Kaku Gothic Pro W6" charset="-128"/>
              </a:rPr>
              <a:t>菅屋潤壹 </a:t>
            </a:r>
            <a:r>
              <a:rPr lang="en-US" altLang="ja-JP" sz="1200" dirty="0">
                <a:solidFill>
                  <a:schemeClr val="bg2">
                    <a:lumMod val="25000"/>
                  </a:schemeClr>
                </a:solidFill>
                <a:latin typeface="Hiragino Kaku Gothic Pro W6" charset="-128"/>
                <a:ea typeface="Hiragino Kaku Gothic Pro W6" charset="-128"/>
                <a:cs typeface="Hiragino Kaku Gothic Pro W6" charset="-128"/>
              </a:rPr>
              <a:t>: </a:t>
            </a:r>
            <a:r>
              <a:rPr lang="ja-JP" altLang="en-US" sz="1200">
                <a:solidFill>
                  <a:schemeClr val="bg2">
                    <a:lumMod val="25000"/>
                  </a:schemeClr>
                </a:solidFill>
                <a:latin typeface="Hiragino Kaku Gothic Pro W6" charset="-128"/>
                <a:ea typeface="Hiragino Kaku Gothic Pro W6" charset="-128"/>
                <a:cs typeface="Hiragino Kaku Gothic Pro W6" charset="-128"/>
              </a:rPr>
              <a:t>精神刺激の温熱性発汗への影響 </a:t>
            </a:r>
            <a:r>
              <a:rPr lang="en-US" altLang="ja-JP" sz="1200" dirty="0">
                <a:solidFill>
                  <a:schemeClr val="bg2">
                    <a:lumMod val="25000"/>
                  </a:schemeClr>
                </a:solidFill>
                <a:latin typeface="Hiragino Kaku Gothic Pro W6" charset="-128"/>
                <a:ea typeface="Hiragino Kaku Gothic Pro W6" charset="-128"/>
                <a:cs typeface="Hiragino Kaku Gothic Pro W6" charset="-128"/>
              </a:rPr>
              <a:t>, </a:t>
            </a:r>
            <a:r>
              <a:rPr lang="ja-JP" altLang="en-US" sz="1200">
                <a:solidFill>
                  <a:schemeClr val="bg2">
                    <a:lumMod val="25000"/>
                  </a:schemeClr>
                </a:solidFill>
                <a:latin typeface="Hiragino Kaku Gothic Pro W6" charset="-128"/>
                <a:ea typeface="Hiragino Kaku Gothic Pro W6" charset="-128"/>
                <a:cs typeface="Hiragino Kaku Gothic Pro W6" charset="-128"/>
              </a:rPr>
              <a:t>発汗学 </a:t>
            </a:r>
            <a:r>
              <a:rPr lang="en-US" altLang="ja-JP" sz="1200" dirty="0">
                <a:solidFill>
                  <a:schemeClr val="bg2">
                    <a:lumMod val="25000"/>
                  </a:schemeClr>
                </a:solidFill>
                <a:latin typeface="Hiragino Kaku Gothic Pro W6" charset="-128"/>
                <a:ea typeface="Hiragino Kaku Gothic Pro W6" charset="-128"/>
                <a:cs typeface="Hiragino Kaku Gothic Pro W6" charset="-128"/>
              </a:rPr>
              <a:t>Vol.5 No.1, p19-23(1998)</a:t>
            </a:r>
            <a:endParaRPr lang="ja-JP" altLang="en-US" sz="1200">
              <a:solidFill>
                <a:schemeClr val="bg2">
                  <a:lumMod val="25000"/>
                </a:schemeClr>
              </a:solidFill>
              <a:latin typeface="Hiragino Kaku Gothic Pro W6" charset="-128"/>
              <a:ea typeface="Hiragino Kaku Gothic Pro W6" charset="-128"/>
              <a:cs typeface="Hiragino Kaku Gothic Pro W6" charset="-128"/>
            </a:endParaRPr>
          </a:p>
        </p:txBody>
      </p:sp>
      <p:sp>
        <p:nvSpPr>
          <p:cNvPr id="52" name="角丸四角形 51">
            <a:extLst>
              <a:ext uri="{FF2B5EF4-FFF2-40B4-BE49-F238E27FC236}">
                <a16:creationId xmlns:a16="http://schemas.microsoft.com/office/drawing/2014/main" id="{5B0C6063-BC64-3040-AD2D-85666827F354}"/>
              </a:ext>
            </a:extLst>
          </p:cNvPr>
          <p:cNvSpPr/>
          <p:nvPr/>
        </p:nvSpPr>
        <p:spPr>
          <a:xfrm>
            <a:off x="292374" y="735224"/>
            <a:ext cx="1830717" cy="457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latin typeface="Hiragino Kaku Gothic Pro W6" charset="-128"/>
                <a:ea typeface="Hiragino Kaku Gothic Pro W6" charset="-128"/>
                <a:cs typeface="Hiragino Kaku Gothic Pro W6" charset="-128"/>
              </a:rPr>
              <a:t>ヒトの熱放散</a:t>
            </a:r>
          </a:p>
        </p:txBody>
      </p:sp>
      <p:sp>
        <p:nvSpPr>
          <p:cNvPr id="43" name="右矢印 42">
            <a:extLst>
              <a:ext uri="{FF2B5EF4-FFF2-40B4-BE49-F238E27FC236}">
                <a16:creationId xmlns:a16="http://schemas.microsoft.com/office/drawing/2014/main" id="{D113235E-5729-7D41-A8A4-5B4FA7968523}"/>
              </a:ext>
            </a:extLst>
          </p:cNvPr>
          <p:cNvSpPr/>
          <p:nvPr/>
        </p:nvSpPr>
        <p:spPr>
          <a:xfrm rot="1730335">
            <a:off x="4909129" y="5197546"/>
            <a:ext cx="923845" cy="334656"/>
          </a:xfrm>
          <a:prstGeom prst="rightArrow">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6D711EA9-206B-6342-AAEE-C28360F07E5A}"/>
              </a:ext>
            </a:extLst>
          </p:cNvPr>
          <p:cNvPicPr>
            <a:picLocks noChangeAspect="1"/>
          </p:cNvPicPr>
          <p:nvPr/>
        </p:nvPicPr>
        <p:blipFill>
          <a:blip r:embed="rId10"/>
          <a:stretch>
            <a:fillRect/>
          </a:stretch>
        </p:blipFill>
        <p:spPr>
          <a:xfrm>
            <a:off x="1624064" y="4369690"/>
            <a:ext cx="990600" cy="850900"/>
          </a:xfrm>
          <a:prstGeom prst="rect">
            <a:avLst/>
          </a:prstGeom>
        </p:spPr>
      </p:pic>
      <p:sp>
        <p:nvSpPr>
          <p:cNvPr id="39" name="テキスト ボックス 38">
            <a:extLst>
              <a:ext uri="{FF2B5EF4-FFF2-40B4-BE49-F238E27FC236}">
                <a16:creationId xmlns:a16="http://schemas.microsoft.com/office/drawing/2014/main" id="{AE7816B3-04B6-4448-B744-4A5F68FDCB9D}"/>
              </a:ext>
            </a:extLst>
          </p:cNvPr>
          <p:cNvSpPr txBox="1"/>
          <p:nvPr/>
        </p:nvSpPr>
        <p:spPr>
          <a:xfrm>
            <a:off x="720086" y="5041708"/>
            <a:ext cx="1449834" cy="646331"/>
          </a:xfrm>
          <a:prstGeom prst="rect">
            <a:avLst/>
          </a:prstGeom>
          <a:ln>
            <a:solidFill>
              <a:schemeClr val="bg2">
                <a:lumMod val="2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a:solidFill>
                  <a:schemeClr val="tx1">
                    <a:lumMod val="75000"/>
                    <a:lumOff val="25000"/>
                  </a:schemeClr>
                </a:solidFill>
                <a:latin typeface="Hiragino Kaku Gothic Pro W6" charset="-128"/>
                <a:ea typeface="Hiragino Kaku Gothic Pro W6" charset="-128"/>
                <a:cs typeface="Hiragino Kaku Gothic Pro W6" charset="-128"/>
              </a:rPr>
              <a:t>温熱性発汗神経活動</a:t>
            </a:r>
            <a:endParaRPr lang="en-US" altLang="ja-JP" dirty="0">
              <a:solidFill>
                <a:schemeClr val="tx1">
                  <a:lumMod val="75000"/>
                  <a:lumOff val="25000"/>
                </a:schemeClr>
              </a:solidFill>
              <a:latin typeface="Hiragino Kaku Gothic Pro W6" charset="-128"/>
              <a:ea typeface="Hiragino Kaku Gothic Pro W6" charset="-128"/>
              <a:cs typeface="Hiragino Kaku Gothic Pro W6" charset="-128"/>
            </a:endParaRPr>
          </a:p>
        </p:txBody>
      </p:sp>
      <p:sp>
        <p:nvSpPr>
          <p:cNvPr id="2" name="スライド番号プレースホルダー 1">
            <a:extLst>
              <a:ext uri="{FF2B5EF4-FFF2-40B4-BE49-F238E27FC236}">
                <a16:creationId xmlns:a16="http://schemas.microsoft.com/office/drawing/2014/main" id="{6353A4B3-6441-8B40-ACC7-1D9A7D3B7233}"/>
              </a:ext>
            </a:extLst>
          </p:cNvPr>
          <p:cNvSpPr>
            <a:spLocks noGrp="1"/>
          </p:cNvSpPr>
          <p:nvPr>
            <p:ph type="sldNum" sz="quarter" idx="12"/>
          </p:nvPr>
        </p:nvSpPr>
        <p:spPr/>
        <p:txBody>
          <a:bodyPr/>
          <a:lstStyle/>
          <a:p>
            <a:fld id="{5F1021A1-9BCE-654D-882C-89216AC2DA0E}" type="slidenum">
              <a:rPr kumimoji="1" lang="ja-JP" altLang="en-US" smtClean="0"/>
              <a:t>13</a:t>
            </a:fld>
            <a:endParaRPr kumimoji="1" lang="ja-JP" altLang="en-US"/>
          </a:p>
        </p:txBody>
      </p:sp>
    </p:spTree>
    <p:extLst>
      <p:ext uri="{BB962C8B-B14F-4D97-AF65-F5344CB8AC3E}">
        <p14:creationId xmlns:p14="http://schemas.microsoft.com/office/powerpoint/2010/main" val="909226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
            <a:ext cx="9144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サブタイトル 2"/>
          <p:cNvSpPr txBox="1">
            <a:spLocks/>
          </p:cNvSpPr>
          <p:nvPr/>
        </p:nvSpPr>
        <p:spPr>
          <a:xfrm>
            <a:off x="145229" y="127112"/>
            <a:ext cx="6060362" cy="304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a:solidFill>
                  <a:schemeClr val="bg1"/>
                </a:solidFill>
                <a:latin typeface="Hiragino Kaku Gothic Pro W6" charset="-128"/>
                <a:ea typeface="Hiragino Kaku Gothic Pro W6" charset="-128"/>
                <a:cs typeface="Hiragino Kaku Gothic Pro W6" charset="-128"/>
              </a:rPr>
              <a:t>どのように発汗が起こる？ </a:t>
            </a:r>
            <a:r>
              <a:rPr lang="en-US" altLang="ja-JP" sz="2000" dirty="0">
                <a:solidFill>
                  <a:schemeClr val="bg1"/>
                </a:solidFill>
                <a:latin typeface="Hiragino Kaku Gothic Pro W6" charset="-128"/>
                <a:ea typeface="Hiragino Kaku Gothic Pro W6" charset="-128"/>
                <a:cs typeface="Hiragino Kaku Gothic Pro W6" charset="-128"/>
              </a:rPr>
              <a:t>- </a:t>
            </a:r>
            <a:r>
              <a:rPr lang="ja-JP" altLang="en-US" sz="2000">
                <a:solidFill>
                  <a:schemeClr val="bg1"/>
                </a:solidFill>
                <a:latin typeface="Hiragino Kaku Gothic Pro W6" charset="-128"/>
                <a:ea typeface="Hiragino Kaku Gothic Pro W6" charset="-128"/>
                <a:cs typeface="Hiragino Kaku Gothic Pro W6" charset="-128"/>
              </a:rPr>
              <a:t>ヒトの熱放散機構 </a:t>
            </a:r>
            <a:r>
              <a:rPr lang="en-US" altLang="ja-JP" sz="2000" dirty="0">
                <a:solidFill>
                  <a:schemeClr val="bg1"/>
                </a:solidFill>
                <a:latin typeface="Hiragino Kaku Gothic Pro W6" charset="-128"/>
                <a:ea typeface="Hiragino Kaku Gothic Pro W6" charset="-128"/>
                <a:cs typeface="Hiragino Kaku Gothic Pro W6" charset="-128"/>
              </a:rPr>
              <a:t>-</a:t>
            </a:r>
            <a:endParaRPr lang="ja-JP" altLang="en-US" sz="2000">
              <a:solidFill>
                <a:schemeClr val="bg1"/>
              </a:solidFill>
              <a:latin typeface="Hiragino Kaku Gothic Pro W6" charset="-128"/>
              <a:ea typeface="Hiragino Kaku Gothic Pro W6" charset="-128"/>
              <a:cs typeface="Hiragino Kaku Gothic Pro W6" charset="-128"/>
            </a:endParaRPr>
          </a:p>
        </p:txBody>
      </p:sp>
      <p:sp>
        <p:nvSpPr>
          <p:cNvPr id="9" name="角丸四角形 8">
            <a:extLst>
              <a:ext uri="{FF2B5EF4-FFF2-40B4-BE49-F238E27FC236}">
                <a16:creationId xmlns:a16="http://schemas.microsoft.com/office/drawing/2014/main" id="{3EE78E6F-98FE-7A4C-9F49-7C90F2DFC7DF}"/>
              </a:ext>
            </a:extLst>
          </p:cNvPr>
          <p:cNvSpPr/>
          <p:nvPr/>
        </p:nvSpPr>
        <p:spPr>
          <a:xfrm>
            <a:off x="292374" y="735224"/>
            <a:ext cx="1830717" cy="457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latin typeface="Hiragino Kaku Gothic Pro W6" charset="-128"/>
                <a:ea typeface="Hiragino Kaku Gothic Pro W6" charset="-128"/>
                <a:cs typeface="Hiragino Kaku Gothic Pro W6" charset="-128"/>
              </a:rPr>
              <a:t>ヒトの熱放散</a:t>
            </a:r>
          </a:p>
        </p:txBody>
      </p:sp>
      <p:sp>
        <p:nvSpPr>
          <p:cNvPr id="11" name="テキスト ボックス 10">
            <a:extLst>
              <a:ext uri="{FF2B5EF4-FFF2-40B4-BE49-F238E27FC236}">
                <a16:creationId xmlns:a16="http://schemas.microsoft.com/office/drawing/2014/main" id="{75DA08E6-7B8B-CE46-9BB3-DFEF2E929E64}"/>
              </a:ext>
            </a:extLst>
          </p:cNvPr>
          <p:cNvSpPr txBox="1"/>
          <p:nvPr/>
        </p:nvSpPr>
        <p:spPr>
          <a:xfrm>
            <a:off x="292374" y="1401887"/>
            <a:ext cx="4349709" cy="2492990"/>
          </a:xfrm>
          <a:prstGeom prst="rect">
            <a:avLst/>
          </a:prstGeom>
          <a:noFill/>
        </p:spPr>
        <p:txBody>
          <a:bodyPr wrap="square" rtlCol="0">
            <a:spAutoFit/>
          </a:bodyPr>
          <a:lstStyle/>
          <a:p>
            <a:r>
              <a:rPr lang="ja-JP" altLang="en-US" sz="2400">
                <a:solidFill>
                  <a:schemeClr val="tx1">
                    <a:lumMod val="75000"/>
                    <a:lumOff val="25000"/>
                  </a:schemeClr>
                </a:solidFill>
                <a:latin typeface="Hiragino Kaku Gothic Pro W6" charset="-128"/>
                <a:ea typeface="Hiragino Kaku Gothic Pro W6" charset="-128"/>
                <a:cs typeface="Hiragino Kaku Gothic Pro W6" charset="-128"/>
              </a:rPr>
              <a:t>環境温度が低いときは主に放射と対流による熱放散が主役。</a:t>
            </a:r>
            <a:endParaRPr lang="en-US" altLang="ja-JP" sz="2400" dirty="0">
              <a:solidFill>
                <a:schemeClr val="tx1">
                  <a:lumMod val="75000"/>
                  <a:lumOff val="25000"/>
                </a:schemeClr>
              </a:solidFill>
              <a:latin typeface="Hiragino Kaku Gothic Pro W6" charset="-128"/>
              <a:ea typeface="Hiragino Kaku Gothic Pro W6" charset="-128"/>
              <a:cs typeface="Hiragino Kaku Gothic Pro W6" charset="-128"/>
            </a:endParaRPr>
          </a:p>
          <a:p>
            <a:r>
              <a:rPr lang="ja-JP" altLang="en-US" sz="2400">
                <a:solidFill>
                  <a:srgbClr val="FF0000"/>
                </a:solidFill>
                <a:latin typeface="Hiragino Kaku Gothic Pro W6" charset="-128"/>
                <a:ea typeface="Hiragino Kaku Gothic Pro W6" charset="-128"/>
                <a:cs typeface="Hiragino Kaku Gothic Pro W6" charset="-128"/>
              </a:rPr>
              <a:t>気温が高くなると汗か増え、その蒸発によって放出する</a:t>
            </a:r>
            <a:r>
              <a:rPr lang="en-US" altLang="ja-JP" sz="2400" dirty="0">
                <a:solidFill>
                  <a:srgbClr val="FF0000"/>
                </a:solidFill>
                <a:latin typeface="Hiragino Kaku Gothic Pro W6" charset="-128"/>
                <a:ea typeface="Hiragino Kaku Gothic Pro W6" charset="-128"/>
                <a:cs typeface="Hiragino Kaku Gothic Pro W6" charset="-128"/>
              </a:rPr>
              <a:t>｡</a:t>
            </a:r>
          </a:p>
          <a:p>
            <a:endParaRPr lang="en-US" altLang="ja-JP" sz="2000" dirty="0">
              <a:solidFill>
                <a:schemeClr val="tx1">
                  <a:lumMod val="75000"/>
                  <a:lumOff val="25000"/>
                </a:schemeClr>
              </a:solidFill>
              <a:latin typeface="Hiragino Kaku Gothic Pro W6" charset="-128"/>
              <a:ea typeface="Hiragino Kaku Gothic Pro W6" charset="-128"/>
              <a:cs typeface="Hiragino Kaku Gothic Pro W6" charset="-128"/>
            </a:endParaRPr>
          </a:p>
          <a:p>
            <a:r>
              <a:rPr lang="ja-JP" altLang="en-US" sz="2000">
                <a:solidFill>
                  <a:schemeClr val="tx1">
                    <a:lumMod val="75000"/>
                    <a:lumOff val="25000"/>
                  </a:schemeClr>
                </a:solidFill>
                <a:latin typeface="Hiragino Kaku Gothic Pro W6" charset="-128"/>
                <a:ea typeface="Hiragino Kaku Gothic Pro W6" charset="-128"/>
                <a:cs typeface="Hiragino Kaku Gothic Pro W6" charset="-128"/>
              </a:rPr>
              <a:t>（作用温度は気温、気流</a:t>
            </a:r>
            <a:r>
              <a:rPr lang="en-US" altLang="ja-JP" sz="2000" dirty="0">
                <a:solidFill>
                  <a:schemeClr val="tx1">
                    <a:lumMod val="75000"/>
                    <a:lumOff val="25000"/>
                  </a:schemeClr>
                </a:solidFill>
                <a:latin typeface="Hiragino Kaku Gothic Pro W6" charset="-128"/>
                <a:ea typeface="Hiragino Kaku Gothic Pro W6" charset="-128"/>
                <a:cs typeface="Hiragino Kaku Gothic Pro W6" charset="-128"/>
              </a:rPr>
              <a:t>､</a:t>
            </a:r>
            <a:r>
              <a:rPr lang="ja-JP" altLang="en-US" sz="2000">
                <a:solidFill>
                  <a:schemeClr val="tx1">
                    <a:lumMod val="75000"/>
                    <a:lumOff val="25000"/>
                  </a:schemeClr>
                </a:solidFill>
                <a:latin typeface="Hiragino Kaku Gothic Pro W6" charset="-128"/>
                <a:ea typeface="Hiragino Kaku Gothic Pro W6" charset="-128"/>
                <a:cs typeface="Hiragino Kaku Gothic Pro W6" charset="-128"/>
              </a:rPr>
              <a:t>放射熱を考慮した総合指数。）</a:t>
            </a:r>
            <a:endParaRPr lang="en-US" altLang="ja-JP" sz="2000" dirty="0">
              <a:solidFill>
                <a:schemeClr val="tx1">
                  <a:lumMod val="75000"/>
                  <a:lumOff val="25000"/>
                </a:schemeClr>
              </a:solidFill>
              <a:latin typeface="Hiragino Kaku Gothic Pro W6" charset="-128"/>
              <a:ea typeface="Hiragino Kaku Gothic Pro W6" charset="-128"/>
              <a:cs typeface="Hiragino Kaku Gothic Pro W6" charset="-128"/>
            </a:endParaRPr>
          </a:p>
        </p:txBody>
      </p:sp>
      <p:sp>
        <p:nvSpPr>
          <p:cNvPr id="13" name="正方形/長方形 12">
            <a:extLst>
              <a:ext uri="{FF2B5EF4-FFF2-40B4-BE49-F238E27FC236}">
                <a16:creationId xmlns:a16="http://schemas.microsoft.com/office/drawing/2014/main" id="{A0D51EE9-8E76-014C-A62E-B4DCFF7F862B}"/>
              </a:ext>
            </a:extLst>
          </p:cNvPr>
          <p:cNvSpPr/>
          <p:nvPr/>
        </p:nvSpPr>
        <p:spPr>
          <a:xfrm>
            <a:off x="3819142" y="6413741"/>
            <a:ext cx="5129650" cy="276999"/>
          </a:xfrm>
          <a:prstGeom prst="rect">
            <a:avLst/>
          </a:prstGeom>
        </p:spPr>
        <p:txBody>
          <a:bodyPr wrap="square">
            <a:spAutoFit/>
          </a:bodyPr>
          <a:lstStyle/>
          <a:p>
            <a:pPr marR="0"/>
            <a:r>
              <a:rPr lang="ja-JP" altLang="en-US" sz="1200" dirty="0">
                <a:solidFill>
                  <a:schemeClr val="bg2">
                    <a:lumMod val="25000"/>
                  </a:schemeClr>
                </a:solidFill>
                <a:latin typeface="Hiragino Kaku Gothic Pro W6" charset="-128"/>
                <a:ea typeface="Hiragino Kaku Gothic Pro W6" charset="-128"/>
                <a:cs typeface="Hiragino Kaku Gothic Pro W6" charset="-128"/>
              </a:rPr>
              <a:t>小川徳雄 </a:t>
            </a:r>
            <a:r>
              <a:rPr lang="en-US" altLang="ja-JP" sz="1200" dirty="0">
                <a:solidFill>
                  <a:schemeClr val="bg2">
                    <a:lumMod val="25000"/>
                  </a:schemeClr>
                </a:solidFill>
                <a:latin typeface="Hiragino Kaku Gothic Pro W6" charset="-128"/>
                <a:ea typeface="Hiragino Kaku Gothic Pro W6" charset="-128"/>
                <a:cs typeface="Hiragino Kaku Gothic Pro W6" charset="-128"/>
              </a:rPr>
              <a:t>: </a:t>
            </a:r>
            <a:r>
              <a:rPr lang="ja-JP" altLang="en-US" sz="1200" dirty="0">
                <a:solidFill>
                  <a:schemeClr val="bg2">
                    <a:lumMod val="25000"/>
                  </a:schemeClr>
                </a:solidFill>
                <a:latin typeface="Hiragino Kaku Gothic Pro W6" charset="-128"/>
                <a:ea typeface="Hiragino Kaku Gothic Pro W6" charset="-128"/>
                <a:cs typeface="Hiragino Kaku Gothic Pro W6" charset="-128"/>
              </a:rPr>
              <a:t>汗の常識・非常識</a:t>
            </a:r>
            <a:r>
              <a:rPr lang="en-US" altLang="ja-JP" sz="1200" dirty="0">
                <a:solidFill>
                  <a:schemeClr val="bg2">
                    <a:lumMod val="25000"/>
                  </a:schemeClr>
                </a:solidFill>
                <a:latin typeface="Hiragino Kaku Gothic Pro W6" charset="-128"/>
                <a:ea typeface="Hiragino Kaku Gothic Pro W6" charset="-128"/>
                <a:cs typeface="Hiragino Kaku Gothic Pro W6" charset="-128"/>
              </a:rPr>
              <a:t>,</a:t>
            </a:r>
            <a:r>
              <a:rPr lang="ja-JP" altLang="en-US" sz="1200" dirty="0">
                <a:solidFill>
                  <a:schemeClr val="bg2">
                    <a:lumMod val="25000"/>
                  </a:schemeClr>
                </a:solidFill>
                <a:latin typeface="Hiragino Kaku Gothic Pro W6" charset="-128"/>
                <a:ea typeface="Hiragino Kaku Gothic Pro W6" charset="-128"/>
                <a:cs typeface="Hiragino Kaku Gothic Pro W6" charset="-128"/>
              </a:rPr>
              <a:t>講談社</a:t>
            </a:r>
            <a:r>
              <a:rPr lang="en-US" altLang="ja-JP" sz="1200" dirty="0">
                <a:solidFill>
                  <a:schemeClr val="bg2">
                    <a:lumMod val="25000"/>
                  </a:schemeClr>
                </a:solidFill>
                <a:latin typeface="Hiragino Kaku Gothic Pro W6" charset="-128"/>
                <a:ea typeface="Hiragino Kaku Gothic Pro W6" charset="-128"/>
                <a:cs typeface="Hiragino Kaku Gothic Pro W6" charset="-128"/>
              </a:rPr>
              <a:t>,1998,p18</a:t>
            </a:r>
            <a:r>
              <a:rPr lang="ja-JP" altLang="en-US" sz="1200" dirty="0">
                <a:solidFill>
                  <a:schemeClr val="bg2">
                    <a:lumMod val="25000"/>
                  </a:schemeClr>
                </a:solidFill>
                <a:latin typeface="Hiragino Kaku Gothic Pro W6" charset="-128"/>
                <a:ea typeface="Hiragino Kaku Gothic Pro W6" charset="-128"/>
                <a:cs typeface="Hiragino Kaku Gothic Pro W6" charset="-128"/>
              </a:rPr>
              <a:t>（ブルーバックス）</a:t>
            </a:r>
          </a:p>
        </p:txBody>
      </p:sp>
      <p:pic>
        <p:nvPicPr>
          <p:cNvPr id="3" name="図 2">
            <a:extLst>
              <a:ext uri="{FF2B5EF4-FFF2-40B4-BE49-F238E27FC236}">
                <a16:creationId xmlns:a16="http://schemas.microsoft.com/office/drawing/2014/main" id="{3D6195F8-AC3F-1146-ADAA-CA79EBF90034}"/>
              </a:ext>
            </a:extLst>
          </p:cNvPr>
          <p:cNvPicPr>
            <a:picLocks noChangeAspect="1"/>
          </p:cNvPicPr>
          <p:nvPr/>
        </p:nvPicPr>
        <p:blipFill>
          <a:blip r:embed="rId3"/>
          <a:stretch>
            <a:fillRect/>
          </a:stretch>
        </p:blipFill>
        <p:spPr>
          <a:xfrm>
            <a:off x="4642083" y="685912"/>
            <a:ext cx="4222376" cy="5665924"/>
          </a:xfrm>
          <a:prstGeom prst="rect">
            <a:avLst/>
          </a:prstGeom>
        </p:spPr>
      </p:pic>
      <p:sp>
        <p:nvSpPr>
          <p:cNvPr id="2" name="スライド番号プレースホルダー 1">
            <a:extLst>
              <a:ext uri="{FF2B5EF4-FFF2-40B4-BE49-F238E27FC236}">
                <a16:creationId xmlns:a16="http://schemas.microsoft.com/office/drawing/2014/main" id="{2F08C6FB-D085-174D-A78B-D2A7A642C3FD}"/>
              </a:ext>
            </a:extLst>
          </p:cNvPr>
          <p:cNvSpPr>
            <a:spLocks noGrp="1"/>
          </p:cNvSpPr>
          <p:nvPr>
            <p:ph type="sldNum" sz="quarter" idx="12"/>
          </p:nvPr>
        </p:nvSpPr>
        <p:spPr/>
        <p:txBody>
          <a:bodyPr/>
          <a:lstStyle/>
          <a:p>
            <a:fld id="{5F1021A1-9BCE-654D-882C-89216AC2DA0E}" type="slidenum">
              <a:rPr kumimoji="1" lang="ja-JP" altLang="en-US" smtClean="0"/>
              <a:t>14</a:t>
            </a:fld>
            <a:endParaRPr kumimoji="1" lang="ja-JP" altLang="en-US"/>
          </a:p>
        </p:txBody>
      </p:sp>
    </p:spTree>
    <p:extLst>
      <p:ext uri="{BB962C8B-B14F-4D97-AF65-F5344CB8AC3E}">
        <p14:creationId xmlns:p14="http://schemas.microsoft.com/office/powerpoint/2010/main" val="45584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97A976B-5549-7146-987B-F0F64067ACB6}"/>
              </a:ext>
            </a:extLst>
          </p:cNvPr>
          <p:cNvSpPr/>
          <p:nvPr/>
        </p:nvSpPr>
        <p:spPr>
          <a:xfrm>
            <a:off x="0" y="1"/>
            <a:ext cx="9144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サブタイトル 2">
            <a:extLst>
              <a:ext uri="{FF2B5EF4-FFF2-40B4-BE49-F238E27FC236}">
                <a16:creationId xmlns:a16="http://schemas.microsoft.com/office/drawing/2014/main" id="{FE64C745-8C34-BD4B-BEC5-F8A46E0B32B2}"/>
              </a:ext>
            </a:extLst>
          </p:cNvPr>
          <p:cNvSpPr txBox="1">
            <a:spLocks/>
          </p:cNvSpPr>
          <p:nvPr/>
        </p:nvSpPr>
        <p:spPr>
          <a:xfrm>
            <a:off x="145229" y="127112"/>
            <a:ext cx="2894305" cy="304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a:solidFill>
                  <a:schemeClr val="bg1"/>
                </a:solidFill>
                <a:latin typeface="Hiragino Kaku Gothic Pro W6" charset="-128"/>
                <a:ea typeface="Hiragino Kaku Gothic Pro W6" charset="-128"/>
                <a:cs typeface="Hiragino Kaku Gothic Pro W6" charset="-128"/>
              </a:rPr>
              <a:t>発汗計の応用</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12" name="Rectangle 5">
            <a:extLst>
              <a:ext uri="{FF2B5EF4-FFF2-40B4-BE49-F238E27FC236}">
                <a16:creationId xmlns:a16="http://schemas.microsoft.com/office/drawing/2014/main" id="{D3151643-65FC-C244-A5E8-1E011A4800FB}"/>
              </a:ext>
            </a:extLst>
          </p:cNvPr>
          <p:cNvSpPr>
            <a:spLocks noChangeArrowheads="1"/>
          </p:cNvSpPr>
          <p:nvPr/>
        </p:nvSpPr>
        <p:spPr bwMode="auto">
          <a:xfrm>
            <a:off x="162853" y="730880"/>
            <a:ext cx="3554492" cy="1200329"/>
          </a:xfrm>
          <a:prstGeom prst="rect">
            <a:avLst/>
          </a:prstGeom>
          <a:noFill/>
          <a:ln>
            <a:noFill/>
          </a:ln>
          <a:effectLst/>
        </p:spPr>
        <p:txBody>
          <a:bodyPr wrap="square">
            <a:spAutoFit/>
          </a:bodyPr>
          <a:lstStyle/>
          <a:p>
            <a:r>
              <a:rPr lang="ja-JP" altLang="en-US" sz="2400" b="1">
                <a:solidFill>
                  <a:schemeClr val="accent1">
                    <a:lumMod val="75000"/>
                  </a:schemeClr>
                </a:solidFill>
                <a:latin typeface="+mn-ea"/>
                <a:cs typeface="HG丸ｺﾞｼｯｸM-PRO" charset="0"/>
              </a:rPr>
              <a:t>上り坂、下り坂など、行程に対応した発汗量の変化が確認できます。</a:t>
            </a:r>
            <a:endParaRPr lang="en-US" altLang="ja-JP" sz="2400" b="1" dirty="0">
              <a:solidFill>
                <a:schemeClr val="accent1">
                  <a:lumMod val="75000"/>
                </a:schemeClr>
              </a:solidFill>
              <a:latin typeface="+mn-ea"/>
              <a:cs typeface="HG丸ｺﾞｼｯｸM-PRO" charset="0"/>
            </a:endParaRPr>
          </a:p>
        </p:txBody>
      </p:sp>
      <p:pic>
        <p:nvPicPr>
          <p:cNvPr id="2" name="図 1">
            <a:extLst>
              <a:ext uri="{FF2B5EF4-FFF2-40B4-BE49-F238E27FC236}">
                <a16:creationId xmlns:a16="http://schemas.microsoft.com/office/drawing/2014/main" id="{8959B06F-942F-ED4B-98F1-38406B925195}"/>
              </a:ext>
            </a:extLst>
          </p:cNvPr>
          <p:cNvPicPr>
            <a:picLocks noChangeAspect="1"/>
          </p:cNvPicPr>
          <p:nvPr/>
        </p:nvPicPr>
        <p:blipFill>
          <a:blip r:embed="rId3"/>
          <a:stretch>
            <a:fillRect/>
          </a:stretch>
        </p:blipFill>
        <p:spPr>
          <a:xfrm>
            <a:off x="145229" y="2103289"/>
            <a:ext cx="8778582" cy="4651599"/>
          </a:xfrm>
          <a:prstGeom prst="rect">
            <a:avLst/>
          </a:prstGeom>
        </p:spPr>
      </p:pic>
      <p:sp>
        <p:nvSpPr>
          <p:cNvPr id="3" name="円/楕円 2">
            <a:extLst>
              <a:ext uri="{FF2B5EF4-FFF2-40B4-BE49-F238E27FC236}">
                <a16:creationId xmlns:a16="http://schemas.microsoft.com/office/drawing/2014/main" id="{25FC4631-A15E-0B4E-B055-AA25C079C2F4}"/>
              </a:ext>
            </a:extLst>
          </p:cNvPr>
          <p:cNvSpPr/>
          <p:nvPr/>
        </p:nvSpPr>
        <p:spPr>
          <a:xfrm>
            <a:off x="3137647" y="2151529"/>
            <a:ext cx="1057835" cy="2841812"/>
          </a:xfrm>
          <a:prstGeom prst="ellipse">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a:extLst>
              <a:ext uri="{FF2B5EF4-FFF2-40B4-BE49-F238E27FC236}">
                <a16:creationId xmlns:a16="http://schemas.microsoft.com/office/drawing/2014/main" id="{32A76813-27FD-F14D-87FB-726C326EED1E}"/>
              </a:ext>
            </a:extLst>
          </p:cNvPr>
          <p:cNvSpPr/>
          <p:nvPr/>
        </p:nvSpPr>
        <p:spPr>
          <a:xfrm>
            <a:off x="5719483" y="2348753"/>
            <a:ext cx="2160493" cy="3101788"/>
          </a:xfrm>
          <a:prstGeom prst="ellipse">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吹き出し 16">
            <a:extLst>
              <a:ext uri="{FF2B5EF4-FFF2-40B4-BE49-F238E27FC236}">
                <a16:creationId xmlns:a16="http://schemas.microsoft.com/office/drawing/2014/main" id="{246361D5-515D-B04E-998B-5E99CE7290F0}"/>
              </a:ext>
            </a:extLst>
          </p:cNvPr>
          <p:cNvSpPr/>
          <p:nvPr/>
        </p:nvSpPr>
        <p:spPr>
          <a:xfrm flipH="1">
            <a:off x="3863788" y="1222258"/>
            <a:ext cx="2300242" cy="856911"/>
          </a:xfrm>
          <a:prstGeom prst="wedgeRoundRectCallout">
            <a:avLst>
              <a:gd name="adj1" fmla="val 54596"/>
              <a:gd name="adj2" fmla="val 83537"/>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latin typeface="Hiragino Kaku Gothic Pro W6" panose="020B0300000000000000" pitchFamily="34" charset="-128"/>
                <a:ea typeface="Hiragino Kaku Gothic Pro W6" panose="020B0300000000000000" pitchFamily="34" charset="-128"/>
              </a:rPr>
              <a:t>上り坂で発汗増加</a:t>
            </a:r>
            <a:endParaRPr kumimoji="1" lang="en-US" altLang="ja-JP" sz="2000" b="1" dirty="0">
              <a:latin typeface="Hiragino Kaku Gothic Pro W6" panose="020B0300000000000000" pitchFamily="34" charset="-128"/>
              <a:ea typeface="Hiragino Kaku Gothic Pro W6" panose="020B0300000000000000" pitchFamily="34" charset="-128"/>
            </a:endParaRPr>
          </a:p>
          <a:p>
            <a:pPr algn="ctr"/>
            <a:r>
              <a:rPr kumimoji="1" lang="ja-JP" altLang="en-US" sz="2000" b="1">
                <a:latin typeface="Hiragino Kaku Gothic Pro W6" panose="020B0300000000000000" pitchFamily="34" charset="-128"/>
                <a:ea typeface="Hiragino Kaku Gothic Pro W6" panose="020B0300000000000000" pitchFamily="34" charset="-128"/>
              </a:rPr>
              <a:t>衣服内湿度上昇</a:t>
            </a:r>
          </a:p>
        </p:txBody>
      </p:sp>
      <p:sp>
        <p:nvSpPr>
          <p:cNvPr id="18" name="角丸四角形吹き出し 17">
            <a:extLst>
              <a:ext uri="{FF2B5EF4-FFF2-40B4-BE49-F238E27FC236}">
                <a16:creationId xmlns:a16="http://schemas.microsoft.com/office/drawing/2014/main" id="{B55FD123-71F0-484F-B846-3B482031D2F5}"/>
              </a:ext>
            </a:extLst>
          </p:cNvPr>
          <p:cNvSpPr/>
          <p:nvPr/>
        </p:nvSpPr>
        <p:spPr>
          <a:xfrm flipH="1">
            <a:off x="6310473" y="628161"/>
            <a:ext cx="2613338" cy="1389088"/>
          </a:xfrm>
          <a:prstGeom prst="wedgeRoundRectCallout">
            <a:avLst>
              <a:gd name="adj1" fmla="val 36540"/>
              <a:gd name="adj2" fmla="val 77261"/>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latin typeface="Hiragino Kaku Gothic Pro W6" panose="020B0300000000000000" pitchFamily="34" charset="-128"/>
                <a:ea typeface="Hiragino Kaku Gothic Pro W6" panose="020B0300000000000000" pitchFamily="34" charset="-128"/>
              </a:rPr>
              <a:t>ウォーキング終了で発汗低下</a:t>
            </a:r>
            <a:r>
              <a:rPr lang="ja-JP" altLang="en-US" sz="2000" b="1">
                <a:latin typeface="Hiragino Kaku Gothic Pro W6" panose="020B0300000000000000" pitchFamily="34" charset="-128"/>
                <a:ea typeface="Hiragino Kaku Gothic Pro W6" panose="020B0300000000000000" pitchFamily="34" charset="-128"/>
              </a:rPr>
              <a:t>でも、シャツ内の湿度は高い</a:t>
            </a:r>
            <a:endParaRPr lang="en-US" altLang="ja-JP" sz="2000" b="1" dirty="0">
              <a:latin typeface="Hiragino Kaku Gothic Pro W6" panose="020B0300000000000000" pitchFamily="34" charset="-128"/>
              <a:ea typeface="Hiragino Kaku Gothic Pro W6" panose="020B0300000000000000" pitchFamily="34" charset="-128"/>
            </a:endParaRPr>
          </a:p>
          <a:p>
            <a:pPr algn="ctr"/>
            <a:r>
              <a:rPr kumimoji="1" lang="ja-JP" altLang="en-US" sz="2000" b="1">
                <a:latin typeface="Hiragino Kaku Gothic Pro W6" panose="020B0300000000000000" pitchFamily="34" charset="-128"/>
                <a:ea typeface="Hiragino Kaku Gothic Pro W6" panose="020B0300000000000000" pitchFamily="34" charset="-128"/>
              </a:rPr>
              <a:t>→不快感が継続。</a:t>
            </a:r>
            <a:endParaRPr kumimoji="1" lang="en-US" altLang="ja-JP" sz="2000" b="1" dirty="0">
              <a:latin typeface="Hiragino Kaku Gothic Pro W6" panose="020B0300000000000000" pitchFamily="34" charset="-128"/>
              <a:ea typeface="Hiragino Kaku Gothic Pro W6" panose="020B0300000000000000" pitchFamily="34" charset="-128"/>
            </a:endParaRPr>
          </a:p>
        </p:txBody>
      </p:sp>
      <p:sp>
        <p:nvSpPr>
          <p:cNvPr id="4" name="スライド番号プレースホルダー 3">
            <a:extLst>
              <a:ext uri="{FF2B5EF4-FFF2-40B4-BE49-F238E27FC236}">
                <a16:creationId xmlns:a16="http://schemas.microsoft.com/office/drawing/2014/main" id="{7A03FA51-6100-0242-A14D-A76FD2504FBE}"/>
              </a:ext>
            </a:extLst>
          </p:cNvPr>
          <p:cNvSpPr>
            <a:spLocks noGrp="1"/>
          </p:cNvSpPr>
          <p:nvPr>
            <p:ph type="sldNum" sz="quarter" idx="12"/>
          </p:nvPr>
        </p:nvSpPr>
        <p:spPr/>
        <p:txBody>
          <a:bodyPr/>
          <a:lstStyle/>
          <a:p>
            <a:fld id="{5F1021A1-9BCE-654D-882C-89216AC2DA0E}" type="slidenum">
              <a:rPr kumimoji="1" lang="ja-JP" altLang="en-US" smtClean="0"/>
              <a:t>15</a:t>
            </a:fld>
            <a:endParaRPr kumimoji="1" lang="ja-JP" altLang="en-US"/>
          </a:p>
        </p:txBody>
      </p:sp>
    </p:spTree>
    <p:extLst>
      <p:ext uri="{BB962C8B-B14F-4D97-AF65-F5344CB8AC3E}">
        <p14:creationId xmlns:p14="http://schemas.microsoft.com/office/powerpoint/2010/main" val="331513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5AAE023-8D3A-4912-A421-AC6E6280B937}"/>
              </a:ext>
            </a:extLst>
          </p:cNvPr>
          <p:cNvSpPr/>
          <p:nvPr/>
        </p:nvSpPr>
        <p:spPr>
          <a:xfrm>
            <a:off x="0" y="2671729"/>
            <a:ext cx="9144000" cy="10237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0E14651-83D3-4DA5-B620-636C214DAA6C}"/>
              </a:ext>
            </a:extLst>
          </p:cNvPr>
          <p:cNvSpPr/>
          <p:nvPr/>
        </p:nvSpPr>
        <p:spPr>
          <a:xfrm>
            <a:off x="-1" y="2"/>
            <a:ext cx="9144001" cy="5064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79" tIns="40640" rIns="81279" bIns="40640" numCol="1" spcCol="0" rtlCol="0" fromWordArt="0" anchor="ctr" anchorCtr="0" forceAA="0" compatLnSpc="1">
            <a:prstTxWarp prst="textNoShape">
              <a:avLst/>
            </a:prstTxWarp>
            <a:noAutofit/>
          </a:bodyPr>
          <a:lstStyle/>
          <a:p>
            <a:pPr algn="ctr"/>
            <a:endParaRPr lang="ja-JP" altLang="en-US" sz="1200" dirty="0"/>
          </a:p>
        </p:txBody>
      </p:sp>
      <p:sp>
        <p:nvSpPr>
          <p:cNvPr id="9" name="テキスト ボックス 8">
            <a:extLst>
              <a:ext uri="{FF2B5EF4-FFF2-40B4-BE49-F238E27FC236}">
                <a16:creationId xmlns:a16="http://schemas.microsoft.com/office/drawing/2014/main" id="{3AF3F5EC-0217-4CF7-BE87-8C7CE8D854C7}"/>
              </a:ext>
            </a:extLst>
          </p:cNvPr>
          <p:cNvSpPr txBox="1"/>
          <p:nvPr/>
        </p:nvSpPr>
        <p:spPr>
          <a:xfrm>
            <a:off x="2755" y="41568"/>
            <a:ext cx="8888972" cy="461665"/>
          </a:xfrm>
          <a:prstGeom prst="rect">
            <a:avLst/>
          </a:prstGeom>
          <a:noFill/>
        </p:spPr>
        <p:txBody>
          <a:bodyPr wrap="none" rtlCol="0">
            <a:spAutoFit/>
          </a:bodyPr>
          <a:lstStyle/>
          <a:p>
            <a:r>
              <a:rPr lang="ja-JP" altLang="en-US" sz="2400" b="1">
                <a:solidFill>
                  <a:schemeClr val="bg1"/>
                </a:solidFill>
                <a:latin typeface="Hiragino Kaku Gothic ProN W6" panose="020B0300000000000000" pitchFamily="34" charset="-128"/>
                <a:ea typeface="Hiragino Kaku Gothic ProN W6" panose="020B0300000000000000" pitchFamily="34" charset="-128"/>
              </a:rPr>
              <a:t>発汗を用いた編み構造の異なるスポーツウェア</a:t>
            </a:r>
            <a:r>
              <a:rPr lang="ja-JP" altLang="en-US" b="1">
                <a:solidFill>
                  <a:schemeClr val="bg1"/>
                </a:solidFill>
                <a:latin typeface="Hiragino Kaku Gothic ProN W6" panose="020B0300000000000000" pitchFamily="34" charset="-128"/>
                <a:ea typeface="Hiragino Kaku Gothic ProN W6" panose="020B0300000000000000" pitchFamily="34" charset="-128"/>
              </a:rPr>
              <a:t>（</a:t>
            </a:r>
            <a:r>
              <a:rPr lang="en-US" altLang="ja-JP" b="1" dirty="0">
                <a:solidFill>
                  <a:schemeClr val="bg1"/>
                </a:solidFill>
                <a:latin typeface="Hiragino Kaku Gothic ProN W6" panose="020B0300000000000000" pitchFamily="34" charset="-128"/>
                <a:ea typeface="Hiragino Kaku Gothic ProN W6" panose="020B0300000000000000" pitchFamily="34" charset="-128"/>
              </a:rPr>
              <a:t>T</a:t>
            </a:r>
            <a:r>
              <a:rPr lang="ja-JP" altLang="en-US" b="1">
                <a:solidFill>
                  <a:schemeClr val="bg1"/>
                </a:solidFill>
                <a:latin typeface="Hiragino Kaku Gothic ProN W6" panose="020B0300000000000000" pitchFamily="34" charset="-128"/>
                <a:ea typeface="Hiragino Kaku Gothic ProN W6" panose="020B0300000000000000" pitchFamily="34" charset="-128"/>
              </a:rPr>
              <a:t>シャツ）</a:t>
            </a:r>
            <a:r>
              <a:rPr lang="ja-JP" altLang="en-US" sz="2400" b="1">
                <a:solidFill>
                  <a:schemeClr val="bg1"/>
                </a:solidFill>
                <a:latin typeface="Hiragino Kaku Gothic ProN W6" panose="020B0300000000000000" pitchFamily="34" charset="-128"/>
                <a:ea typeface="Hiragino Kaku Gothic ProN W6" panose="020B0300000000000000" pitchFamily="34" charset="-128"/>
              </a:rPr>
              <a:t>の評価</a:t>
            </a:r>
            <a:endParaRPr lang="ja-JP" altLang="en-US" sz="2400" b="1" dirty="0">
              <a:solidFill>
                <a:schemeClr val="bg1"/>
              </a:solidFill>
              <a:latin typeface="Hiragino Kaku Gothic ProN W6" panose="020B0300000000000000" pitchFamily="34" charset="-128"/>
              <a:ea typeface="Hiragino Kaku Gothic ProN W6" panose="020B0300000000000000" pitchFamily="34" charset="-128"/>
            </a:endParaRPr>
          </a:p>
        </p:txBody>
      </p:sp>
      <p:sp>
        <p:nvSpPr>
          <p:cNvPr id="3" name="スライド番号プレースホルダー 2">
            <a:extLst>
              <a:ext uri="{FF2B5EF4-FFF2-40B4-BE49-F238E27FC236}">
                <a16:creationId xmlns:a16="http://schemas.microsoft.com/office/drawing/2014/main" id="{5A2425C2-DBFA-458F-DF02-FFD3710D0561}"/>
              </a:ext>
            </a:extLst>
          </p:cNvPr>
          <p:cNvSpPr>
            <a:spLocks noGrp="1"/>
          </p:cNvSpPr>
          <p:nvPr>
            <p:ph type="sldNum" sz="quarter" idx="12"/>
          </p:nvPr>
        </p:nvSpPr>
        <p:spPr>
          <a:xfrm>
            <a:off x="6457950" y="6300361"/>
            <a:ext cx="2057400" cy="365125"/>
          </a:xfrm>
        </p:spPr>
        <p:txBody>
          <a:bodyPr/>
          <a:lstStyle/>
          <a:p>
            <a:fld id="{0E953A00-0254-407C-81C9-A9F9FAC32F23}" type="slidenum">
              <a:rPr kumimoji="1" lang="ja-JP" altLang="en-US" smtClean="0"/>
              <a:t>16</a:t>
            </a:fld>
            <a:endParaRPr kumimoji="1" lang="ja-JP" altLang="en-US"/>
          </a:p>
        </p:txBody>
      </p:sp>
      <p:pic>
        <p:nvPicPr>
          <p:cNvPr id="14" name="図 13" descr="グラフ, 箱ひげ図&#10;&#10;自動的に生成された説明">
            <a:extLst>
              <a:ext uri="{FF2B5EF4-FFF2-40B4-BE49-F238E27FC236}">
                <a16:creationId xmlns:a16="http://schemas.microsoft.com/office/drawing/2014/main" id="{F854B481-B903-7332-F9DA-B320B04A5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3695510"/>
            <a:ext cx="4719319" cy="3146212"/>
          </a:xfrm>
          <a:prstGeom prst="rect">
            <a:avLst/>
          </a:prstGeom>
        </p:spPr>
      </p:pic>
      <p:sp>
        <p:nvSpPr>
          <p:cNvPr id="2" name="テキスト ボックス 1">
            <a:extLst>
              <a:ext uri="{FF2B5EF4-FFF2-40B4-BE49-F238E27FC236}">
                <a16:creationId xmlns:a16="http://schemas.microsoft.com/office/drawing/2014/main" id="{4FCBE0FC-46DB-4384-8D3D-43D18D5EA674}"/>
              </a:ext>
            </a:extLst>
          </p:cNvPr>
          <p:cNvSpPr txBox="1"/>
          <p:nvPr/>
        </p:nvSpPr>
        <p:spPr>
          <a:xfrm>
            <a:off x="147126" y="2741402"/>
            <a:ext cx="4095690" cy="95410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発汗量</a:t>
            </a:r>
            <a:r>
              <a:rPr lang="en-US" altLang="ja-JP" sz="1400" dirty="0">
                <a:latin typeface="メイリオ" panose="020B0604030504040204" pitchFamily="50" charset="-128"/>
                <a:ea typeface="メイリオ" panose="020B0604030504040204" pitchFamily="50" charset="-128"/>
              </a:rPr>
              <a:t>】</a:t>
            </a:r>
          </a:p>
          <a:p>
            <a:r>
              <a:rPr lang="en-US" altLang="ja-JP" sz="1400" dirty="0">
                <a:latin typeface="メイリオ" panose="020B0604030504040204" pitchFamily="50" charset="-128"/>
                <a:ea typeface="メイリオ" panose="020B0604030504040204" pitchFamily="50" charset="-128"/>
              </a:rPr>
              <a:t>A</a:t>
            </a:r>
            <a:r>
              <a:rPr lang="ja-JP" altLang="en-US" sz="1400">
                <a:latin typeface="メイリオ" panose="020B0604030504040204" pitchFamily="50" charset="-128"/>
                <a:ea typeface="メイリオ" panose="020B0604030504040204" pitchFamily="50" charset="-128"/>
              </a:rPr>
              <a:t>に比べ</a:t>
            </a:r>
            <a:r>
              <a:rPr lang="en-US" altLang="ja-JP" sz="1400" dirty="0">
                <a:latin typeface="メイリオ" panose="020B0604030504040204" pitchFamily="50" charset="-128"/>
                <a:ea typeface="メイリオ" panose="020B0604030504040204" pitchFamily="50" charset="-128"/>
              </a:rPr>
              <a:t>B</a:t>
            </a:r>
            <a:r>
              <a:rPr lang="ja-JP" altLang="en-US" sz="1400">
                <a:latin typeface="メイリオ" panose="020B0604030504040204" pitchFamily="50" charset="-128"/>
                <a:ea typeface="メイリオ" panose="020B0604030504040204" pitchFamily="50" charset="-128"/>
              </a:rPr>
              <a:t>は、運動開始以降の発汗量が優位に低い。→通気性の高さが運動時の熱放散を助け、結果的に発汗量の抑制につながったと考えられる。</a:t>
            </a:r>
            <a:endParaRPr lang="en-US" altLang="ja-JP" sz="14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EF76EAB2-1937-E122-4DF3-A286CA55BE7A}"/>
              </a:ext>
            </a:extLst>
          </p:cNvPr>
          <p:cNvPicPr>
            <a:picLocks noChangeAspect="1"/>
          </p:cNvPicPr>
          <p:nvPr/>
        </p:nvPicPr>
        <p:blipFill>
          <a:blip r:embed="rId4"/>
          <a:stretch>
            <a:fillRect/>
          </a:stretch>
        </p:blipFill>
        <p:spPr>
          <a:xfrm>
            <a:off x="3906912" y="563763"/>
            <a:ext cx="2648895" cy="2083800"/>
          </a:xfrm>
          <a:prstGeom prst="rect">
            <a:avLst/>
          </a:prstGeom>
        </p:spPr>
      </p:pic>
      <p:pic>
        <p:nvPicPr>
          <p:cNvPr id="7" name="図 6" descr="文字の書かれた紙&#10;&#10;低い精度で自動的に生成された説明">
            <a:extLst>
              <a:ext uri="{FF2B5EF4-FFF2-40B4-BE49-F238E27FC236}">
                <a16:creationId xmlns:a16="http://schemas.microsoft.com/office/drawing/2014/main" id="{6C56DB6A-889D-BE5F-FA96-F4051B4415AF}"/>
              </a:ext>
            </a:extLst>
          </p:cNvPr>
          <p:cNvPicPr>
            <a:picLocks noChangeAspect="1"/>
          </p:cNvPicPr>
          <p:nvPr/>
        </p:nvPicPr>
        <p:blipFill rotWithShape="1">
          <a:blip r:embed="rId5">
            <a:extLst>
              <a:ext uri="{28A0092B-C50C-407E-A947-70E740481C1C}">
                <a14:useLocalDpi xmlns:a14="http://schemas.microsoft.com/office/drawing/2010/main" val="0"/>
              </a:ext>
            </a:extLst>
          </a:blip>
          <a:srcRect l="8889" t="28657" r="51250" b="18325"/>
          <a:stretch/>
        </p:blipFill>
        <p:spPr>
          <a:xfrm>
            <a:off x="325179" y="546327"/>
            <a:ext cx="1357206" cy="1353893"/>
          </a:xfrm>
          <a:prstGeom prst="rect">
            <a:avLst/>
          </a:prstGeom>
        </p:spPr>
      </p:pic>
      <p:pic>
        <p:nvPicPr>
          <p:cNvPr id="11" name="図 10">
            <a:extLst>
              <a:ext uri="{FF2B5EF4-FFF2-40B4-BE49-F238E27FC236}">
                <a16:creationId xmlns:a16="http://schemas.microsoft.com/office/drawing/2014/main" id="{F9DDC5C8-5E92-F6FD-A993-182ABC2BDC8C}"/>
              </a:ext>
            </a:extLst>
          </p:cNvPr>
          <p:cNvPicPr>
            <a:picLocks noChangeAspect="1"/>
          </p:cNvPicPr>
          <p:nvPr/>
        </p:nvPicPr>
        <p:blipFill rotWithShape="1">
          <a:blip r:embed="rId6">
            <a:extLst>
              <a:ext uri="{28A0092B-C50C-407E-A947-70E740481C1C}">
                <a14:useLocalDpi xmlns:a14="http://schemas.microsoft.com/office/drawing/2010/main" val="0"/>
              </a:ext>
            </a:extLst>
          </a:blip>
          <a:srcRect l="48749" t="18995" r="11373" b="27963"/>
          <a:stretch/>
        </p:blipFill>
        <p:spPr>
          <a:xfrm>
            <a:off x="1990374" y="546327"/>
            <a:ext cx="1357207" cy="1353894"/>
          </a:xfrm>
          <a:prstGeom prst="rect">
            <a:avLst/>
          </a:prstGeom>
        </p:spPr>
      </p:pic>
      <p:sp>
        <p:nvSpPr>
          <p:cNvPr id="17" name="テキスト ボックス 16">
            <a:extLst>
              <a:ext uri="{FF2B5EF4-FFF2-40B4-BE49-F238E27FC236}">
                <a16:creationId xmlns:a16="http://schemas.microsoft.com/office/drawing/2014/main" id="{383D93BD-182B-B92C-7BF4-2806F9FB7B3F}"/>
              </a:ext>
            </a:extLst>
          </p:cNvPr>
          <p:cNvSpPr txBox="1"/>
          <p:nvPr/>
        </p:nvSpPr>
        <p:spPr>
          <a:xfrm>
            <a:off x="325179" y="595482"/>
            <a:ext cx="370614" cy="369332"/>
          </a:xfrm>
          <a:prstGeom prst="rect">
            <a:avLst/>
          </a:prstGeom>
          <a:noFill/>
        </p:spPr>
        <p:txBody>
          <a:bodyPr wrap="none" rtlCol="0">
            <a:spAutoFit/>
          </a:bodyPr>
          <a:lstStyle/>
          <a:p>
            <a:r>
              <a:rPr kumimoji="1" lang="en-US" altLang="ja-JP" b="1" dirty="0">
                <a:latin typeface="Hiragino Kaku Gothic ProN W6" panose="020B0300000000000000" pitchFamily="34" charset="-128"/>
                <a:ea typeface="Hiragino Kaku Gothic ProN W6" panose="020B0300000000000000" pitchFamily="34" charset="-128"/>
              </a:rPr>
              <a:t>A</a:t>
            </a:r>
            <a:endParaRPr kumimoji="1" lang="ja-JP" altLang="en-US" b="1">
              <a:latin typeface="Hiragino Kaku Gothic ProN W6" panose="020B0300000000000000" pitchFamily="34" charset="-128"/>
              <a:ea typeface="Hiragino Kaku Gothic ProN W6" panose="020B0300000000000000" pitchFamily="34" charset="-128"/>
            </a:endParaRPr>
          </a:p>
        </p:txBody>
      </p:sp>
      <p:sp>
        <p:nvSpPr>
          <p:cNvPr id="19" name="テキスト ボックス 18">
            <a:extLst>
              <a:ext uri="{FF2B5EF4-FFF2-40B4-BE49-F238E27FC236}">
                <a16:creationId xmlns:a16="http://schemas.microsoft.com/office/drawing/2014/main" id="{E3C8BF38-BA0A-417D-774F-CE9AE058E2D5}"/>
              </a:ext>
            </a:extLst>
          </p:cNvPr>
          <p:cNvSpPr txBox="1"/>
          <p:nvPr/>
        </p:nvSpPr>
        <p:spPr>
          <a:xfrm>
            <a:off x="1990374" y="579487"/>
            <a:ext cx="370614" cy="369332"/>
          </a:xfrm>
          <a:prstGeom prst="rect">
            <a:avLst/>
          </a:prstGeom>
          <a:noFill/>
        </p:spPr>
        <p:txBody>
          <a:bodyPr wrap="none" rtlCol="0">
            <a:spAutoFit/>
          </a:bodyPr>
          <a:lstStyle/>
          <a:p>
            <a:r>
              <a:rPr kumimoji="1" lang="en-US" altLang="ja-JP" b="1" dirty="0">
                <a:latin typeface="Hiragino Kaku Gothic ProN W6" panose="020B0300000000000000" pitchFamily="34" charset="-128"/>
                <a:ea typeface="Hiragino Kaku Gothic ProN W6" panose="020B0300000000000000" pitchFamily="34" charset="-128"/>
              </a:rPr>
              <a:t>B</a:t>
            </a:r>
            <a:endParaRPr kumimoji="1" lang="ja-JP" altLang="en-US" b="1">
              <a:latin typeface="Hiragino Kaku Gothic ProN W6" panose="020B0300000000000000" pitchFamily="34" charset="-128"/>
              <a:ea typeface="Hiragino Kaku Gothic ProN W6" panose="020B0300000000000000" pitchFamily="34" charset="-128"/>
            </a:endParaRPr>
          </a:p>
        </p:txBody>
      </p:sp>
      <p:sp>
        <p:nvSpPr>
          <p:cNvPr id="20" name="テキスト ボックス 19">
            <a:extLst>
              <a:ext uri="{FF2B5EF4-FFF2-40B4-BE49-F238E27FC236}">
                <a16:creationId xmlns:a16="http://schemas.microsoft.com/office/drawing/2014/main" id="{C63A0CC8-87E6-BC09-0233-E876772E10A8}"/>
              </a:ext>
            </a:extLst>
          </p:cNvPr>
          <p:cNvSpPr txBox="1"/>
          <p:nvPr/>
        </p:nvSpPr>
        <p:spPr>
          <a:xfrm>
            <a:off x="194782" y="1942208"/>
            <a:ext cx="3823180" cy="738664"/>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A,B</a:t>
            </a:r>
            <a:r>
              <a:rPr lang="ja-JP" altLang="en-US" sz="1400">
                <a:latin typeface="メイリオ" panose="020B0604030504040204" pitchFamily="50" charset="-128"/>
                <a:ea typeface="メイリオ" panose="020B0604030504040204" pitchFamily="50" charset="-128"/>
              </a:rPr>
              <a:t>ともポリエステル素材</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B</a:t>
            </a:r>
            <a:r>
              <a:rPr lang="ja-JP" altLang="en-US" sz="1400">
                <a:latin typeface="メイリオ" panose="020B0604030504040204" pitchFamily="50" charset="-128"/>
                <a:ea typeface="メイリオ" panose="020B0604030504040204" pitchFamily="50" charset="-128"/>
              </a:rPr>
              <a:t>は厚みがあるが、特殊な編み構造により濡れても通気性が落ちない。</a:t>
            </a:r>
            <a:endParaRPr lang="en-US" altLang="ja-JP" sz="1400" dirty="0">
              <a:latin typeface="メイリオ" panose="020B0604030504040204" pitchFamily="50" charset="-128"/>
              <a:ea typeface="メイリオ" panose="020B0604030504040204" pitchFamily="50" charset="-128"/>
            </a:endParaRPr>
          </a:p>
        </p:txBody>
      </p:sp>
      <p:pic>
        <p:nvPicPr>
          <p:cNvPr id="21" name="図 20" descr="グラフ, 箱ひげ図&#10;&#10;自動的に生成された説明">
            <a:extLst>
              <a:ext uri="{FF2B5EF4-FFF2-40B4-BE49-F238E27FC236}">
                <a16:creationId xmlns:a16="http://schemas.microsoft.com/office/drawing/2014/main" id="{5F4E8885-F9C5-ECA3-5479-6E3D861F32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8180" y="3695509"/>
            <a:ext cx="4780545" cy="3187029"/>
          </a:xfrm>
          <a:prstGeom prst="rect">
            <a:avLst/>
          </a:prstGeom>
        </p:spPr>
      </p:pic>
      <p:sp>
        <p:nvSpPr>
          <p:cNvPr id="22" name="テキスト ボックス 21">
            <a:extLst>
              <a:ext uri="{FF2B5EF4-FFF2-40B4-BE49-F238E27FC236}">
                <a16:creationId xmlns:a16="http://schemas.microsoft.com/office/drawing/2014/main" id="{087AFF06-E1A2-E40E-1653-6D5D4CD85D4B}"/>
              </a:ext>
            </a:extLst>
          </p:cNvPr>
          <p:cNvSpPr txBox="1"/>
          <p:nvPr/>
        </p:nvSpPr>
        <p:spPr>
          <a:xfrm>
            <a:off x="4440148" y="2741402"/>
            <a:ext cx="4556726" cy="95410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心拍数</a:t>
            </a:r>
            <a:r>
              <a:rPr lang="en-US" altLang="ja-JP" sz="1400" dirty="0">
                <a:latin typeface="メイリオ" panose="020B0604030504040204" pitchFamily="50" charset="-128"/>
                <a:ea typeface="メイリオ" panose="020B0604030504040204" pitchFamily="50" charset="-128"/>
              </a:rPr>
              <a:t>】</a:t>
            </a:r>
          </a:p>
          <a:p>
            <a:r>
              <a:rPr lang="en-US" altLang="ja-JP" sz="1400" dirty="0">
                <a:latin typeface="メイリオ" panose="020B0604030504040204" pitchFamily="50" charset="-128"/>
                <a:ea typeface="メイリオ" panose="020B0604030504040204" pitchFamily="50" charset="-128"/>
              </a:rPr>
              <a:t>A</a:t>
            </a:r>
            <a:r>
              <a:rPr lang="ja-JP" altLang="en-US" sz="1400">
                <a:latin typeface="メイリオ" panose="020B0604030504040204" pitchFamily="50" charset="-128"/>
                <a:ea typeface="メイリオ" panose="020B0604030504040204" pitchFamily="50" charset="-128"/>
              </a:rPr>
              <a:t>に比べ</a:t>
            </a:r>
            <a:r>
              <a:rPr lang="en-US" altLang="ja-JP" sz="1400" dirty="0">
                <a:latin typeface="メイリオ" panose="020B0604030504040204" pitchFamily="50" charset="-128"/>
                <a:ea typeface="メイリオ" panose="020B0604030504040204" pitchFamily="50" charset="-128"/>
              </a:rPr>
              <a:t>B</a:t>
            </a:r>
            <a:r>
              <a:rPr lang="ja-JP" altLang="en-US" sz="1400">
                <a:latin typeface="メイリオ" panose="020B0604030504040204" pitchFamily="50" charset="-128"/>
                <a:ea typeface="メイリオ" panose="020B0604030504040204" pitchFamily="50" charset="-128"/>
              </a:rPr>
              <a:t>は、心拍数の上昇がやや抑制される傾向がある。→発汗が抑制されることで、脱水の進行が抑えられ、身体負荷軽減につながったと考えられる。</a:t>
            </a:r>
            <a:endParaRPr lang="en-US" altLang="ja-JP" sz="1400" dirty="0">
              <a:latin typeface="メイリオ" panose="020B0604030504040204" pitchFamily="50" charset="-128"/>
              <a:ea typeface="メイリオ" panose="020B0604030504040204" pitchFamily="50" charset="-128"/>
            </a:endParaRPr>
          </a:p>
        </p:txBody>
      </p:sp>
      <p:pic>
        <p:nvPicPr>
          <p:cNvPr id="1026" name="Picture 2">
            <a:extLst>
              <a:ext uri="{FF2B5EF4-FFF2-40B4-BE49-F238E27FC236}">
                <a16:creationId xmlns:a16="http://schemas.microsoft.com/office/drawing/2014/main" id="{B706D9FE-06FF-95AB-C3AE-4492201A55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5139" y="648481"/>
            <a:ext cx="1884592" cy="221427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1704714-1615-9F7F-0BD8-F02D40A20B1B}"/>
              </a:ext>
            </a:extLst>
          </p:cNvPr>
          <p:cNvSpPr txBox="1"/>
          <p:nvPr/>
        </p:nvSpPr>
        <p:spPr>
          <a:xfrm>
            <a:off x="695793" y="4163420"/>
            <a:ext cx="814899" cy="261610"/>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n=10</a:t>
            </a:r>
          </a:p>
        </p:txBody>
      </p:sp>
      <p:sp>
        <p:nvSpPr>
          <p:cNvPr id="10" name="テキスト ボックス 9">
            <a:extLst>
              <a:ext uri="{FF2B5EF4-FFF2-40B4-BE49-F238E27FC236}">
                <a16:creationId xmlns:a16="http://schemas.microsoft.com/office/drawing/2014/main" id="{3CFA05BD-FE29-F0B9-F79B-320C8F61B6DE}"/>
              </a:ext>
            </a:extLst>
          </p:cNvPr>
          <p:cNvSpPr txBox="1"/>
          <p:nvPr/>
        </p:nvSpPr>
        <p:spPr>
          <a:xfrm>
            <a:off x="5007662" y="4163327"/>
            <a:ext cx="814899" cy="261610"/>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n=10</a:t>
            </a:r>
          </a:p>
        </p:txBody>
      </p:sp>
    </p:spTree>
    <p:extLst>
      <p:ext uri="{BB962C8B-B14F-4D97-AF65-F5344CB8AC3E}">
        <p14:creationId xmlns:p14="http://schemas.microsoft.com/office/powerpoint/2010/main" val="193982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97A976B-5549-7146-987B-F0F64067ACB6}"/>
              </a:ext>
            </a:extLst>
          </p:cNvPr>
          <p:cNvSpPr/>
          <p:nvPr/>
        </p:nvSpPr>
        <p:spPr>
          <a:xfrm>
            <a:off x="0" y="1"/>
            <a:ext cx="9144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サブタイトル 2">
            <a:extLst>
              <a:ext uri="{FF2B5EF4-FFF2-40B4-BE49-F238E27FC236}">
                <a16:creationId xmlns:a16="http://schemas.microsoft.com/office/drawing/2014/main" id="{FE64C745-8C34-BD4B-BEC5-F8A46E0B32B2}"/>
              </a:ext>
            </a:extLst>
          </p:cNvPr>
          <p:cNvSpPr txBox="1">
            <a:spLocks/>
          </p:cNvSpPr>
          <p:nvPr/>
        </p:nvSpPr>
        <p:spPr>
          <a:xfrm>
            <a:off x="145229" y="127112"/>
            <a:ext cx="2894305" cy="304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a:solidFill>
                  <a:schemeClr val="bg1"/>
                </a:solidFill>
                <a:latin typeface="Hiragino Kaku Gothic Pro W6" charset="-128"/>
                <a:ea typeface="Hiragino Kaku Gothic Pro W6" charset="-128"/>
                <a:cs typeface="Hiragino Kaku Gothic Pro W6" charset="-128"/>
              </a:rPr>
              <a:t>発汗計の応用</a:t>
            </a:r>
            <a:endParaRPr lang="ja-JP" altLang="en-US" sz="2000" dirty="0">
              <a:solidFill>
                <a:schemeClr val="bg1"/>
              </a:solidFill>
              <a:latin typeface="Hiragino Kaku Gothic Pro W6" charset="-128"/>
              <a:ea typeface="Hiragino Kaku Gothic Pro W6" charset="-128"/>
              <a:cs typeface="Hiragino Kaku Gothic Pro W6" charset="-128"/>
            </a:endParaRPr>
          </a:p>
        </p:txBody>
      </p:sp>
      <p:pic>
        <p:nvPicPr>
          <p:cNvPr id="8" name="Picture 3">
            <a:extLst>
              <a:ext uri="{FF2B5EF4-FFF2-40B4-BE49-F238E27FC236}">
                <a16:creationId xmlns:a16="http://schemas.microsoft.com/office/drawing/2014/main" id="{393DA347-5C9E-8242-99AD-55C605850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9" y="2871127"/>
            <a:ext cx="6252828" cy="3690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 name="Rectangle 4">
            <a:extLst>
              <a:ext uri="{FF2B5EF4-FFF2-40B4-BE49-F238E27FC236}">
                <a16:creationId xmlns:a16="http://schemas.microsoft.com/office/drawing/2014/main" id="{D40E186E-0A31-F842-9F16-43895CF668D5}"/>
              </a:ext>
            </a:extLst>
          </p:cNvPr>
          <p:cNvSpPr>
            <a:spLocks noChangeArrowheads="1"/>
          </p:cNvSpPr>
          <p:nvPr/>
        </p:nvSpPr>
        <p:spPr bwMode="auto">
          <a:xfrm>
            <a:off x="2047185" y="6480521"/>
            <a:ext cx="5824030"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ltLang="ja-JP" sz="1100" b="1" dirty="0">
                <a:solidFill>
                  <a:schemeClr val="tx1">
                    <a:lumMod val="75000"/>
                    <a:lumOff val="25000"/>
                  </a:schemeClr>
                </a:solidFill>
                <a:latin typeface="Hiragino Kaku Gothic ProN W6" panose="020B0300000000000000" pitchFamily="34" charset="-128"/>
                <a:ea typeface="Hiragino Kaku Gothic ProN W6" panose="020B0300000000000000" pitchFamily="34" charset="-128"/>
                <a:cs typeface="HG丸ｺﾞｼｯｸM-PRO" charset="0"/>
              </a:rPr>
              <a:t>http://</a:t>
            </a:r>
            <a:r>
              <a:rPr lang="en-US" altLang="ja-JP" sz="1100" b="1" dirty="0" err="1">
                <a:solidFill>
                  <a:schemeClr val="tx1">
                    <a:lumMod val="75000"/>
                    <a:lumOff val="25000"/>
                  </a:schemeClr>
                </a:solidFill>
                <a:latin typeface="Hiragino Kaku Gothic ProN W6" panose="020B0300000000000000" pitchFamily="34" charset="-128"/>
                <a:ea typeface="Hiragino Kaku Gothic ProN W6" panose="020B0300000000000000" pitchFamily="34" charset="-128"/>
                <a:cs typeface="HG丸ｺﾞｼｯｸM-PRO" charset="0"/>
              </a:rPr>
              <a:t>www.osakagas.co.jp</a:t>
            </a:r>
            <a:r>
              <a:rPr lang="en-US" altLang="ja-JP" sz="1100" b="1" dirty="0">
                <a:solidFill>
                  <a:schemeClr val="tx1">
                    <a:lumMod val="75000"/>
                    <a:lumOff val="25000"/>
                  </a:schemeClr>
                </a:solidFill>
                <a:latin typeface="Hiragino Kaku Gothic ProN W6" panose="020B0300000000000000" pitchFamily="34" charset="-128"/>
                <a:ea typeface="Hiragino Kaku Gothic ProN W6" panose="020B0300000000000000" pitchFamily="34" charset="-128"/>
                <a:cs typeface="HG丸ｺﾞｼｯｸM-PRO" charset="0"/>
              </a:rPr>
              <a:t>/company/press/pr_2010/1190239_2408.html</a:t>
            </a:r>
          </a:p>
        </p:txBody>
      </p:sp>
      <p:sp>
        <p:nvSpPr>
          <p:cNvPr id="12" name="Rectangle 5">
            <a:extLst>
              <a:ext uri="{FF2B5EF4-FFF2-40B4-BE49-F238E27FC236}">
                <a16:creationId xmlns:a16="http://schemas.microsoft.com/office/drawing/2014/main" id="{D3151643-65FC-C244-A5E8-1E011A4800FB}"/>
              </a:ext>
            </a:extLst>
          </p:cNvPr>
          <p:cNvSpPr>
            <a:spLocks noChangeArrowheads="1"/>
          </p:cNvSpPr>
          <p:nvPr/>
        </p:nvSpPr>
        <p:spPr bwMode="auto">
          <a:xfrm>
            <a:off x="331594" y="685912"/>
            <a:ext cx="8488010" cy="2185214"/>
          </a:xfrm>
          <a:prstGeom prst="rect">
            <a:avLst/>
          </a:prstGeom>
          <a:noFill/>
          <a:ln>
            <a:noFill/>
          </a:ln>
          <a:effectLst/>
        </p:spPr>
        <p:txBody>
          <a:bodyPr wrap="square">
            <a:spAutoFit/>
          </a:bodyPr>
          <a:lstStyle/>
          <a:p>
            <a:r>
              <a:rPr lang="ja-JP" altLang="en-US" sz="2800" dirty="0">
                <a:solidFill>
                  <a:schemeClr val="tx1">
                    <a:lumMod val="75000"/>
                    <a:lumOff val="25000"/>
                  </a:schemeClr>
                </a:solidFill>
                <a:latin typeface="+mn-ea"/>
                <a:ea typeface="+mn-ea"/>
                <a:cs typeface="HG丸ｺﾞｼｯｸM-PRO" charset="0"/>
              </a:rPr>
              <a:t>　</a:t>
            </a:r>
            <a:r>
              <a:rPr lang="ja-JP" altLang="en-US" sz="2800" b="1" dirty="0">
                <a:solidFill>
                  <a:schemeClr val="tx1">
                    <a:lumMod val="75000"/>
                    <a:lumOff val="25000"/>
                  </a:schemeClr>
                </a:solidFill>
                <a:latin typeface="+mn-ea"/>
                <a:ea typeface="+mn-ea"/>
                <a:cs typeface="HG丸ｺﾞｼｯｸM-PRO" charset="0"/>
              </a:rPr>
              <a:t>浴室温度</a:t>
            </a:r>
            <a:r>
              <a:rPr lang="en-US" altLang="ja-JP" sz="2800" b="1" dirty="0">
                <a:solidFill>
                  <a:schemeClr val="tx1">
                    <a:lumMod val="75000"/>
                    <a:lumOff val="25000"/>
                  </a:schemeClr>
                </a:solidFill>
                <a:latin typeface="+mn-ea"/>
                <a:ea typeface="+mn-ea"/>
                <a:cs typeface="HG丸ｺﾞｼｯｸM-PRO" charset="0"/>
              </a:rPr>
              <a:t>40℃</a:t>
            </a:r>
            <a:r>
              <a:rPr lang="ja-JP" altLang="en-US" sz="2800" b="1" dirty="0">
                <a:solidFill>
                  <a:schemeClr val="tx1">
                    <a:lumMod val="75000"/>
                    <a:lumOff val="25000"/>
                  </a:schemeClr>
                </a:solidFill>
                <a:latin typeface="+mn-ea"/>
                <a:ea typeface="+mn-ea"/>
                <a:cs typeface="HG丸ｺﾞｼｯｸM-PRO" charset="0"/>
              </a:rPr>
              <a:t>でミストサウナを</a:t>
            </a:r>
            <a:r>
              <a:rPr lang="en-US" altLang="ja-JP" sz="2800" b="1" dirty="0">
                <a:solidFill>
                  <a:schemeClr val="tx1">
                    <a:lumMod val="75000"/>
                    <a:lumOff val="25000"/>
                  </a:schemeClr>
                </a:solidFill>
                <a:latin typeface="+mn-ea"/>
                <a:ea typeface="+mn-ea"/>
                <a:cs typeface="HG丸ｺﾞｼｯｸM-PRO" charset="0"/>
              </a:rPr>
              <a:t>7</a:t>
            </a:r>
            <a:r>
              <a:rPr lang="ja-JP" altLang="en-US" sz="2800" b="1" dirty="0">
                <a:solidFill>
                  <a:schemeClr val="tx1">
                    <a:lumMod val="75000"/>
                    <a:lumOff val="25000"/>
                  </a:schemeClr>
                </a:solidFill>
                <a:latin typeface="+mn-ea"/>
                <a:ea typeface="+mn-ea"/>
                <a:cs typeface="HG丸ｺﾞｼｯｸM-PRO" charset="0"/>
              </a:rPr>
              <a:t>分浴びた後、水ミストを</a:t>
            </a:r>
            <a:r>
              <a:rPr lang="en-US" altLang="ja-JP" sz="2800" b="1" dirty="0">
                <a:solidFill>
                  <a:schemeClr val="tx1">
                    <a:lumMod val="75000"/>
                    <a:lumOff val="25000"/>
                  </a:schemeClr>
                </a:solidFill>
                <a:latin typeface="+mn-ea"/>
                <a:ea typeface="+mn-ea"/>
                <a:cs typeface="HG丸ｺﾞｼｯｸM-PRO" charset="0"/>
              </a:rPr>
              <a:t>3</a:t>
            </a:r>
            <a:r>
              <a:rPr lang="ja-JP" altLang="en-US" sz="2800" b="1" dirty="0">
                <a:solidFill>
                  <a:schemeClr val="tx1">
                    <a:lumMod val="75000"/>
                    <a:lumOff val="25000"/>
                  </a:schemeClr>
                </a:solidFill>
                <a:latin typeface="+mn-ea"/>
                <a:ea typeface="+mn-ea"/>
                <a:cs typeface="HG丸ｺﾞｼｯｸM-PRO" charset="0"/>
              </a:rPr>
              <a:t>分浴びる夏のおススメ</a:t>
            </a:r>
            <a:r>
              <a:rPr lang="ja-JP" altLang="en-US" sz="2800" b="1">
                <a:solidFill>
                  <a:schemeClr val="tx1">
                    <a:lumMod val="75000"/>
                    <a:lumOff val="25000"/>
                  </a:schemeClr>
                </a:solidFill>
                <a:latin typeface="+mn-ea"/>
                <a:ea typeface="+mn-ea"/>
                <a:cs typeface="HG丸ｺﾞｼｯｸM-PRO" charset="0"/>
              </a:rPr>
              <a:t>入浴法。</a:t>
            </a:r>
            <a:endParaRPr lang="en-US" altLang="ja-JP" sz="2800" b="1" dirty="0">
              <a:solidFill>
                <a:schemeClr val="tx1">
                  <a:lumMod val="75000"/>
                  <a:lumOff val="25000"/>
                </a:schemeClr>
              </a:solidFill>
              <a:latin typeface="+mn-ea"/>
              <a:ea typeface="+mn-ea"/>
              <a:cs typeface="HG丸ｺﾞｼｯｸM-PRO" charset="0"/>
            </a:endParaRPr>
          </a:p>
          <a:p>
            <a:endParaRPr lang="en-US" altLang="ja-JP" sz="2000" b="1" dirty="0">
              <a:solidFill>
                <a:schemeClr val="tx1">
                  <a:lumMod val="75000"/>
                  <a:lumOff val="25000"/>
                </a:schemeClr>
              </a:solidFill>
              <a:latin typeface="+mn-ea"/>
              <a:cs typeface="HG丸ｺﾞｼｯｸM-PRO" charset="0"/>
            </a:endParaRPr>
          </a:p>
          <a:p>
            <a:pPr marL="342900" indent="-342900">
              <a:buFont typeface="Arial" panose="020B0604020202020204" pitchFamily="34" charset="0"/>
              <a:buChar char="•"/>
            </a:pPr>
            <a:r>
              <a:rPr lang="ja-JP" altLang="en-US" sz="2000" b="1">
                <a:solidFill>
                  <a:schemeClr val="tx1">
                    <a:lumMod val="75000"/>
                    <a:lumOff val="25000"/>
                  </a:schemeClr>
                </a:solidFill>
                <a:latin typeface="+mn-ea"/>
                <a:ea typeface="+mn-ea"/>
                <a:cs typeface="HG丸ｺﾞｼｯｸM-PRO" charset="0"/>
              </a:rPr>
              <a:t>夏場</a:t>
            </a:r>
            <a:r>
              <a:rPr lang="ja-JP" altLang="en-US" sz="2000" b="1" dirty="0">
                <a:solidFill>
                  <a:schemeClr val="tx1">
                    <a:lumMod val="75000"/>
                    <a:lumOff val="25000"/>
                  </a:schemeClr>
                </a:solidFill>
                <a:latin typeface="+mn-ea"/>
                <a:ea typeface="+mn-ea"/>
                <a:cs typeface="HG丸ｺﾞｼｯｸM-PRO" charset="0"/>
              </a:rPr>
              <a:t>ではミストサウナ</a:t>
            </a:r>
            <a:r>
              <a:rPr lang="en-US" altLang="ja-JP" sz="2000" b="1" dirty="0">
                <a:solidFill>
                  <a:schemeClr val="tx1">
                    <a:lumMod val="75000"/>
                    <a:lumOff val="25000"/>
                  </a:schemeClr>
                </a:solidFill>
                <a:latin typeface="+mn-ea"/>
                <a:ea typeface="+mn-ea"/>
                <a:cs typeface="HG丸ｺﾞｼｯｸM-PRO" charset="0"/>
              </a:rPr>
              <a:t>7</a:t>
            </a:r>
            <a:r>
              <a:rPr lang="ja-JP" altLang="en-US" sz="2000" b="1" dirty="0">
                <a:solidFill>
                  <a:schemeClr val="tx1">
                    <a:lumMod val="75000"/>
                    <a:lumOff val="25000"/>
                  </a:schemeClr>
                </a:solidFill>
                <a:latin typeface="+mn-ea"/>
                <a:ea typeface="+mn-ea"/>
                <a:cs typeface="HG丸ｺﾞｼｯｸM-PRO" charset="0"/>
              </a:rPr>
              <a:t>分と水ミスト</a:t>
            </a:r>
            <a:r>
              <a:rPr lang="en-US" altLang="ja-JP" sz="2000" b="1" dirty="0">
                <a:solidFill>
                  <a:schemeClr val="tx1">
                    <a:lumMod val="75000"/>
                    <a:lumOff val="25000"/>
                  </a:schemeClr>
                </a:solidFill>
                <a:latin typeface="+mn-ea"/>
                <a:ea typeface="+mn-ea"/>
                <a:cs typeface="HG丸ｺﾞｼｯｸM-PRO" charset="0"/>
              </a:rPr>
              <a:t>3</a:t>
            </a:r>
            <a:r>
              <a:rPr lang="ja-JP" altLang="en-US" sz="2000" b="1" dirty="0">
                <a:solidFill>
                  <a:schemeClr val="tx1">
                    <a:lumMod val="75000"/>
                    <a:lumOff val="25000"/>
                  </a:schemeClr>
                </a:solidFill>
                <a:latin typeface="+mn-ea"/>
                <a:ea typeface="+mn-ea"/>
                <a:cs typeface="HG丸ｺﾞｼｯｸM-PRO" charset="0"/>
              </a:rPr>
              <a:t>分で十分</a:t>
            </a:r>
            <a:r>
              <a:rPr lang="ja-JP" altLang="en-US" sz="2000" b="1">
                <a:solidFill>
                  <a:schemeClr val="tx1">
                    <a:lumMod val="75000"/>
                    <a:lumOff val="25000"/>
                  </a:schemeClr>
                </a:solidFill>
                <a:latin typeface="+mn-ea"/>
                <a:cs typeface="HG丸ｺﾞｼｯｸM-PRO" charset="0"/>
              </a:rPr>
              <a:t>に発汗。</a:t>
            </a:r>
            <a:endParaRPr lang="en-US" altLang="ja-JP" sz="2000" b="1" dirty="0">
              <a:solidFill>
                <a:schemeClr val="tx1">
                  <a:lumMod val="75000"/>
                  <a:lumOff val="25000"/>
                </a:schemeClr>
              </a:solidFill>
              <a:latin typeface="+mn-ea"/>
              <a:cs typeface="HG丸ｺﾞｼｯｸM-PRO" charset="0"/>
            </a:endParaRPr>
          </a:p>
          <a:p>
            <a:pPr marL="342900" indent="-342900">
              <a:buFont typeface="Arial" panose="020B0604020202020204" pitchFamily="34" charset="0"/>
              <a:buChar char="•"/>
            </a:pPr>
            <a:r>
              <a:rPr lang="ja-JP" altLang="en-US" sz="2000" b="1">
                <a:solidFill>
                  <a:schemeClr val="tx1">
                    <a:lumMod val="75000"/>
                    <a:lumOff val="25000"/>
                  </a:schemeClr>
                </a:solidFill>
                <a:latin typeface="+mn-ea"/>
                <a:ea typeface="+mn-ea"/>
                <a:cs typeface="HG丸ｺﾞｼｯｸM-PRO" charset="0"/>
              </a:rPr>
              <a:t>水</a:t>
            </a:r>
            <a:r>
              <a:rPr lang="ja-JP" altLang="en-US" sz="2000" b="1" dirty="0">
                <a:solidFill>
                  <a:schemeClr val="tx1">
                    <a:lumMod val="75000"/>
                    <a:lumOff val="25000"/>
                  </a:schemeClr>
                </a:solidFill>
                <a:latin typeface="+mn-ea"/>
                <a:ea typeface="+mn-ea"/>
                <a:cs typeface="HG丸ｺﾞｼｯｸM-PRO" charset="0"/>
              </a:rPr>
              <a:t>ミスト</a:t>
            </a:r>
            <a:r>
              <a:rPr lang="en-US" altLang="ja-JP" sz="2000" b="1" dirty="0">
                <a:solidFill>
                  <a:schemeClr val="tx1">
                    <a:lumMod val="75000"/>
                    <a:lumOff val="25000"/>
                  </a:schemeClr>
                </a:solidFill>
                <a:latin typeface="+mn-ea"/>
                <a:ea typeface="+mn-ea"/>
                <a:cs typeface="HG丸ｺﾞｼｯｸM-PRO" charset="0"/>
              </a:rPr>
              <a:t>3</a:t>
            </a:r>
            <a:r>
              <a:rPr lang="ja-JP" altLang="en-US" sz="2000" b="1" dirty="0">
                <a:solidFill>
                  <a:schemeClr val="tx1">
                    <a:lumMod val="75000"/>
                    <a:lumOff val="25000"/>
                  </a:schemeClr>
                </a:solidFill>
                <a:latin typeface="+mn-ea"/>
                <a:ea typeface="+mn-ea"/>
                <a:cs typeface="HG丸ｺﾞｼｯｸM-PRO" charset="0"/>
              </a:rPr>
              <a:t>分により、ミストサウナ入浴後は、発汗量と心拍数の増加</a:t>
            </a:r>
            <a:r>
              <a:rPr lang="ja-JP" altLang="en-US" sz="2000" b="1">
                <a:solidFill>
                  <a:schemeClr val="tx1">
                    <a:lumMod val="75000"/>
                    <a:lumOff val="25000"/>
                  </a:schemeClr>
                </a:solidFill>
                <a:latin typeface="+mn-ea"/>
                <a:ea typeface="+mn-ea"/>
                <a:cs typeface="HG丸ｺﾞｼｯｸM-PRO" charset="0"/>
              </a:rPr>
              <a:t>が抑えらる。</a:t>
            </a:r>
            <a:endParaRPr lang="ja-JP" altLang="en-US" sz="2000" b="1" dirty="0">
              <a:solidFill>
                <a:schemeClr val="tx1">
                  <a:lumMod val="75000"/>
                  <a:lumOff val="25000"/>
                </a:schemeClr>
              </a:solidFill>
              <a:latin typeface="+mn-ea"/>
              <a:ea typeface="+mn-ea"/>
              <a:cs typeface="HG丸ｺﾞｼｯｸM-PRO" charset="0"/>
            </a:endParaRPr>
          </a:p>
        </p:txBody>
      </p:sp>
      <p:pic>
        <p:nvPicPr>
          <p:cNvPr id="13" name="Picture 6" descr="MC900304059[1]">
            <a:extLst>
              <a:ext uri="{FF2B5EF4-FFF2-40B4-BE49-F238E27FC236}">
                <a16:creationId xmlns:a16="http://schemas.microsoft.com/office/drawing/2014/main" id="{34203BC0-BDED-8F47-971E-587FE96B1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831947"/>
            <a:ext cx="1086759" cy="157525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AutoShape 7">
            <a:extLst>
              <a:ext uri="{FF2B5EF4-FFF2-40B4-BE49-F238E27FC236}">
                <a16:creationId xmlns:a16="http://schemas.microsoft.com/office/drawing/2014/main" id="{AEE62CD6-FEEC-A84F-8599-9F56DFF1FA8F}"/>
              </a:ext>
            </a:extLst>
          </p:cNvPr>
          <p:cNvSpPr>
            <a:spLocks noChangeArrowheads="1"/>
          </p:cNvSpPr>
          <p:nvPr/>
        </p:nvSpPr>
        <p:spPr bwMode="auto">
          <a:xfrm>
            <a:off x="6803479" y="3573194"/>
            <a:ext cx="2016125" cy="1407113"/>
          </a:xfrm>
          <a:prstGeom prst="wedgeRoundRectCallout">
            <a:avLst>
              <a:gd name="adj1" fmla="val -5120"/>
              <a:gd name="adj2" fmla="val 65255"/>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r>
              <a:rPr lang="ja-JP" altLang="en-US" b="1" dirty="0">
                <a:solidFill>
                  <a:schemeClr val="tx1">
                    <a:lumMod val="75000"/>
                    <a:lumOff val="25000"/>
                  </a:schemeClr>
                </a:solidFill>
                <a:latin typeface="Hiragino Kaku Gothic ProN W6" panose="020B0300000000000000" pitchFamily="34" charset="-128"/>
                <a:ea typeface="Hiragino Kaku Gothic ProN W6" panose="020B0300000000000000" pitchFamily="34" charset="-128"/>
                <a:cs typeface="HG丸ｺﾞｼｯｸM-PRO" charset="0"/>
              </a:rPr>
              <a:t>生体反応の計測で製品機能・性能の裏づけができます。</a:t>
            </a:r>
          </a:p>
        </p:txBody>
      </p:sp>
      <p:sp>
        <p:nvSpPr>
          <p:cNvPr id="2" name="スライド番号プレースホルダー 1">
            <a:extLst>
              <a:ext uri="{FF2B5EF4-FFF2-40B4-BE49-F238E27FC236}">
                <a16:creationId xmlns:a16="http://schemas.microsoft.com/office/drawing/2014/main" id="{B117C32B-A4BE-1842-88D2-12C7B10D6FB9}"/>
              </a:ext>
            </a:extLst>
          </p:cNvPr>
          <p:cNvSpPr>
            <a:spLocks noGrp="1"/>
          </p:cNvSpPr>
          <p:nvPr>
            <p:ph type="sldNum" sz="quarter" idx="12"/>
          </p:nvPr>
        </p:nvSpPr>
        <p:spPr/>
        <p:txBody>
          <a:bodyPr/>
          <a:lstStyle/>
          <a:p>
            <a:fld id="{5F1021A1-9BCE-654D-882C-89216AC2DA0E}" type="slidenum">
              <a:rPr kumimoji="1" lang="ja-JP" altLang="en-US" smtClean="0"/>
              <a:t>17</a:t>
            </a:fld>
            <a:endParaRPr kumimoji="1" lang="ja-JP" altLang="en-US"/>
          </a:p>
        </p:txBody>
      </p:sp>
    </p:spTree>
    <p:extLst>
      <p:ext uri="{BB962C8B-B14F-4D97-AF65-F5344CB8AC3E}">
        <p14:creationId xmlns:p14="http://schemas.microsoft.com/office/powerpoint/2010/main" val="1418263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02AACF48-5B66-B740-810D-D1AADCDBB588}"/>
              </a:ext>
            </a:extLst>
          </p:cNvPr>
          <p:cNvSpPr/>
          <p:nvPr/>
        </p:nvSpPr>
        <p:spPr>
          <a:xfrm>
            <a:off x="0" y="1"/>
            <a:ext cx="9144000" cy="558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サブタイトル 2">
            <a:extLst>
              <a:ext uri="{FF2B5EF4-FFF2-40B4-BE49-F238E27FC236}">
                <a16:creationId xmlns:a16="http://schemas.microsoft.com/office/drawing/2014/main" id="{2E004CBB-92F1-1E45-A858-8DF0B3AF595D}"/>
              </a:ext>
            </a:extLst>
          </p:cNvPr>
          <p:cNvSpPr txBox="1">
            <a:spLocks/>
          </p:cNvSpPr>
          <p:nvPr/>
        </p:nvSpPr>
        <p:spPr>
          <a:xfrm>
            <a:off x="145229" y="127112"/>
            <a:ext cx="7585896" cy="304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a:solidFill>
                  <a:schemeClr val="bg1"/>
                </a:solidFill>
                <a:latin typeface="Hiragino Kaku Gothic Pro W6" charset="-128"/>
                <a:ea typeface="Hiragino Kaku Gothic Pro W6" charset="-128"/>
                <a:cs typeface="Hiragino Kaku Gothic Pro W6" charset="-128"/>
              </a:rPr>
              <a:t>汗による脱水と身体負荷</a:t>
            </a:r>
          </a:p>
        </p:txBody>
      </p:sp>
      <p:pic>
        <p:nvPicPr>
          <p:cNvPr id="2" name="図 1">
            <a:extLst>
              <a:ext uri="{FF2B5EF4-FFF2-40B4-BE49-F238E27FC236}">
                <a16:creationId xmlns:a16="http://schemas.microsoft.com/office/drawing/2014/main" id="{8995BF5E-2071-2CD1-415B-A3ADA4CBC75C}"/>
              </a:ext>
            </a:extLst>
          </p:cNvPr>
          <p:cNvPicPr>
            <a:picLocks noChangeAspect="1"/>
          </p:cNvPicPr>
          <p:nvPr/>
        </p:nvPicPr>
        <p:blipFill>
          <a:blip r:embed="rId2"/>
          <a:stretch>
            <a:fillRect/>
          </a:stretch>
        </p:blipFill>
        <p:spPr>
          <a:xfrm>
            <a:off x="379045" y="979819"/>
            <a:ext cx="7209853" cy="2841171"/>
          </a:xfrm>
          <a:prstGeom prst="rect">
            <a:avLst/>
          </a:prstGeom>
        </p:spPr>
      </p:pic>
      <p:pic>
        <p:nvPicPr>
          <p:cNvPr id="3" name="図 2">
            <a:extLst>
              <a:ext uri="{FF2B5EF4-FFF2-40B4-BE49-F238E27FC236}">
                <a16:creationId xmlns:a16="http://schemas.microsoft.com/office/drawing/2014/main" id="{C70277E8-8F32-A22E-4157-B44258E5C21E}"/>
              </a:ext>
            </a:extLst>
          </p:cNvPr>
          <p:cNvPicPr>
            <a:picLocks noChangeAspect="1"/>
          </p:cNvPicPr>
          <p:nvPr/>
        </p:nvPicPr>
        <p:blipFill>
          <a:blip r:embed="rId3"/>
          <a:stretch>
            <a:fillRect/>
          </a:stretch>
        </p:blipFill>
        <p:spPr>
          <a:xfrm>
            <a:off x="379045" y="3820990"/>
            <a:ext cx="7209853" cy="2841171"/>
          </a:xfrm>
          <a:prstGeom prst="rect">
            <a:avLst/>
          </a:prstGeom>
        </p:spPr>
      </p:pic>
      <p:sp>
        <p:nvSpPr>
          <p:cNvPr id="5" name="正方形/長方形 4">
            <a:extLst>
              <a:ext uri="{FF2B5EF4-FFF2-40B4-BE49-F238E27FC236}">
                <a16:creationId xmlns:a16="http://schemas.microsoft.com/office/drawing/2014/main" id="{AC867420-3049-2126-83D2-FEDDFA155D54}"/>
              </a:ext>
            </a:extLst>
          </p:cNvPr>
          <p:cNvSpPr/>
          <p:nvPr/>
        </p:nvSpPr>
        <p:spPr>
          <a:xfrm>
            <a:off x="1426866" y="5908424"/>
            <a:ext cx="1446963" cy="2914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Hiragino Kaku Gothic ProN W6" panose="020B0300000000000000" pitchFamily="34" charset="-128"/>
                <a:ea typeface="Hiragino Kaku Gothic ProN W6" panose="020B0300000000000000" pitchFamily="34" charset="-128"/>
              </a:rPr>
              <a:t>運動</a:t>
            </a:r>
          </a:p>
        </p:txBody>
      </p:sp>
      <p:sp>
        <p:nvSpPr>
          <p:cNvPr id="9" name="正方形/長方形 8">
            <a:extLst>
              <a:ext uri="{FF2B5EF4-FFF2-40B4-BE49-F238E27FC236}">
                <a16:creationId xmlns:a16="http://schemas.microsoft.com/office/drawing/2014/main" id="{F58FA607-A027-B85C-C30C-48E19D8E2711}"/>
              </a:ext>
            </a:extLst>
          </p:cNvPr>
          <p:cNvSpPr/>
          <p:nvPr/>
        </p:nvSpPr>
        <p:spPr>
          <a:xfrm>
            <a:off x="3260489" y="5908424"/>
            <a:ext cx="1030157" cy="2914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Hiragino Kaku Gothic ProN W6" panose="020B0300000000000000" pitchFamily="34" charset="-128"/>
                <a:ea typeface="Hiragino Kaku Gothic ProN W6" panose="020B0300000000000000" pitchFamily="34" charset="-128"/>
              </a:rPr>
              <a:t>運動</a:t>
            </a:r>
          </a:p>
        </p:txBody>
      </p:sp>
      <p:sp>
        <p:nvSpPr>
          <p:cNvPr id="10" name="正方形/長方形 9">
            <a:extLst>
              <a:ext uri="{FF2B5EF4-FFF2-40B4-BE49-F238E27FC236}">
                <a16:creationId xmlns:a16="http://schemas.microsoft.com/office/drawing/2014/main" id="{EC564842-54C1-282E-0BE3-3AD4DE368E1C}"/>
              </a:ext>
            </a:extLst>
          </p:cNvPr>
          <p:cNvSpPr/>
          <p:nvPr/>
        </p:nvSpPr>
        <p:spPr>
          <a:xfrm>
            <a:off x="5561561" y="5908424"/>
            <a:ext cx="1211028" cy="2914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Hiragino Kaku Gothic ProN W6" panose="020B0300000000000000" pitchFamily="34" charset="-128"/>
                <a:ea typeface="Hiragino Kaku Gothic ProN W6" panose="020B0300000000000000" pitchFamily="34" charset="-128"/>
              </a:rPr>
              <a:t>運動</a:t>
            </a:r>
          </a:p>
        </p:txBody>
      </p:sp>
      <p:sp>
        <p:nvSpPr>
          <p:cNvPr id="14" name="テキスト ボックス 13">
            <a:extLst>
              <a:ext uri="{FF2B5EF4-FFF2-40B4-BE49-F238E27FC236}">
                <a16:creationId xmlns:a16="http://schemas.microsoft.com/office/drawing/2014/main" id="{178BF385-0939-C904-8876-68D46D2B3921}"/>
              </a:ext>
            </a:extLst>
          </p:cNvPr>
          <p:cNvSpPr txBox="1"/>
          <p:nvPr/>
        </p:nvSpPr>
        <p:spPr>
          <a:xfrm>
            <a:off x="7231297" y="624966"/>
            <a:ext cx="1912703" cy="338554"/>
          </a:xfrm>
          <a:prstGeom prst="rect">
            <a:avLst/>
          </a:prstGeom>
          <a:noFill/>
        </p:spPr>
        <p:txBody>
          <a:bodyPr wrap="none" rtlCol="0">
            <a:spAutoFit/>
          </a:bodyPr>
          <a:lstStyle/>
          <a:p>
            <a:r>
              <a:rPr kumimoji="1" lang="ja-JP" altLang="en-US" sz="1600" b="1">
                <a:solidFill>
                  <a:sysClr val="windowText" lastClr="000000"/>
                </a:solidFill>
                <a:latin typeface="Hiragino Kaku Gothic ProN W6" panose="020B0300000000000000" pitchFamily="34" charset="-128"/>
                <a:ea typeface="Hiragino Kaku Gothic ProN W6" panose="020B0300000000000000" pitchFamily="34" charset="-128"/>
              </a:rPr>
              <a:t>被験者：</a:t>
            </a:r>
            <a:r>
              <a:rPr kumimoji="1" lang="en-US" altLang="ja-JP" sz="1600" b="1" dirty="0">
                <a:solidFill>
                  <a:sysClr val="windowText" lastClr="000000"/>
                </a:solidFill>
                <a:latin typeface="Hiragino Kaku Gothic ProN W6" panose="020B0300000000000000" pitchFamily="34" charset="-128"/>
                <a:ea typeface="Hiragino Kaku Gothic ProN W6" panose="020B0300000000000000" pitchFamily="34" charset="-128"/>
              </a:rPr>
              <a:t>30</a:t>
            </a:r>
            <a:r>
              <a:rPr kumimoji="1" lang="ja-JP" altLang="en-US" sz="1600" b="1">
                <a:solidFill>
                  <a:sysClr val="windowText" lastClr="000000"/>
                </a:solidFill>
                <a:latin typeface="Hiragino Kaku Gothic ProN W6" panose="020B0300000000000000" pitchFamily="34" charset="-128"/>
                <a:ea typeface="Hiragino Kaku Gothic ProN W6" panose="020B0300000000000000" pitchFamily="34" charset="-128"/>
              </a:rPr>
              <a:t>歳女性</a:t>
            </a:r>
          </a:p>
        </p:txBody>
      </p:sp>
      <p:sp>
        <p:nvSpPr>
          <p:cNvPr id="20" name="正方形/長方形 19">
            <a:extLst>
              <a:ext uri="{FF2B5EF4-FFF2-40B4-BE49-F238E27FC236}">
                <a16:creationId xmlns:a16="http://schemas.microsoft.com/office/drawing/2014/main" id="{90340B70-16ED-7224-FA75-59664DDC9315}"/>
              </a:ext>
            </a:extLst>
          </p:cNvPr>
          <p:cNvSpPr/>
          <p:nvPr/>
        </p:nvSpPr>
        <p:spPr>
          <a:xfrm>
            <a:off x="7458057" y="2450682"/>
            <a:ext cx="663190" cy="2914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latin typeface="Hiragino Kaku Gothic ProN W6" panose="020B0300000000000000" pitchFamily="34" charset="-128"/>
                <a:ea typeface="Hiragino Kaku Gothic ProN W6" panose="020B0300000000000000" pitchFamily="34" charset="-128"/>
              </a:rPr>
              <a:t>運動</a:t>
            </a:r>
          </a:p>
        </p:txBody>
      </p:sp>
      <p:sp>
        <p:nvSpPr>
          <p:cNvPr id="21" name="テキスト ボックス 20">
            <a:extLst>
              <a:ext uri="{FF2B5EF4-FFF2-40B4-BE49-F238E27FC236}">
                <a16:creationId xmlns:a16="http://schemas.microsoft.com/office/drawing/2014/main" id="{BB9455BB-F01F-03B0-F4D2-0760DB88E3C5}"/>
              </a:ext>
            </a:extLst>
          </p:cNvPr>
          <p:cNvSpPr txBox="1"/>
          <p:nvPr/>
        </p:nvSpPr>
        <p:spPr>
          <a:xfrm>
            <a:off x="7454114" y="2786371"/>
            <a:ext cx="1620957" cy="584775"/>
          </a:xfrm>
          <a:prstGeom prst="rect">
            <a:avLst/>
          </a:prstGeom>
          <a:noFill/>
        </p:spPr>
        <p:txBody>
          <a:bodyPr wrap="none" rtlCol="0">
            <a:spAutoFit/>
          </a:bodyPr>
          <a:lstStyle/>
          <a:p>
            <a:r>
              <a:rPr kumimoji="1" lang="ja-JP" altLang="en-US" sz="1600" b="1">
                <a:solidFill>
                  <a:sysClr val="windowText" lastClr="000000"/>
                </a:solidFill>
                <a:latin typeface="Hiragino Kaku Gothic ProN W6" panose="020B0300000000000000" pitchFamily="34" charset="-128"/>
                <a:ea typeface="Hiragino Kaku Gothic ProN W6" panose="020B0300000000000000" pitchFamily="34" charset="-128"/>
              </a:rPr>
              <a:t>：エルゴメータ</a:t>
            </a:r>
            <a:endParaRPr kumimoji="1" lang="en-US" altLang="ja-JP" sz="1600" b="1" dirty="0">
              <a:solidFill>
                <a:sysClr val="windowText" lastClr="000000"/>
              </a:solidFill>
              <a:latin typeface="Hiragino Kaku Gothic ProN W6" panose="020B0300000000000000" pitchFamily="34" charset="-128"/>
              <a:ea typeface="Hiragino Kaku Gothic ProN W6" panose="020B0300000000000000" pitchFamily="34" charset="-128"/>
            </a:endParaRPr>
          </a:p>
          <a:p>
            <a:r>
              <a:rPr kumimoji="1" lang="ja-JP" altLang="en-US" sz="1600" b="1">
                <a:solidFill>
                  <a:sysClr val="windowText" lastClr="000000"/>
                </a:solidFill>
                <a:latin typeface="Hiragino Kaku Gothic ProN W6" panose="020B0300000000000000" pitchFamily="34" charset="-128"/>
                <a:ea typeface="Hiragino Kaku Gothic ProN W6" panose="020B0300000000000000" pitchFamily="34" charset="-128"/>
              </a:rPr>
              <a:t>　</a:t>
            </a:r>
            <a:r>
              <a:rPr kumimoji="1" lang="en-US" altLang="ja-JP" sz="1600" b="1" dirty="0">
                <a:solidFill>
                  <a:sysClr val="windowText" lastClr="000000"/>
                </a:solidFill>
                <a:latin typeface="Hiragino Kaku Gothic ProN W6" panose="020B0300000000000000" pitchFamily="34" charset="-128"/>
                <a:ea typeface="Hiragino Kaku Gothic ProN W6" panose="020B0300000000000000" pitchFamily="34" charset="-128"/>
              </a:rPr>
              <a:t>80W</a:t>
            </a:r>
            <a:endParaRPr kumimoji="1" lang="ja-JP" altLang="en-US" sz="1600" b="1">
              <a:solidFill>
                <a:sysClr val="windowText" lastClr="000000"/>
              </a:solidFill>
              <a:latin typeface="Hiragino Kaku Gothic ProN W6" panose="020B0300000000000000" pitchFamily="34" charset="-128"/>
              <a:ea typeface="Hiragino Kaku Gothic ProN W6" panose="020B0300000000000000" pitchFamily="34" charset="-128"/>
            </a:endParaRPr>
          </a:p>
        </p:txBody>
      </p:sp>
      <p:sp>
        <p:nvSpPr>
          <p:cNvPr id="22" name="正方形/長方形 21">
            <a:extLst>
              <a:ext uri="{FF2B5EF4-FFF2-40B4-BE49-F238E27FC236}">
                <a16:creationId xmlns:a16="http://schemas.microsoft.com/office/drawing/2014/main" id="{BE7994A1-2B81-97E4-4E12-06688A9F5ABE}"/>
              </a:ext>
            </a:extLst>
          </p:cNvPr>
          <p:cNvSpPr/>
          <p:nvPr/>
        </p:nvSpPr>
        <p:spPr>
          <a:xfrm>
            <a:off x="1426866" y="3005425"/>
            <a:ext cx="1446963" cy="2914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Hiragino Kaku Gothic ProN W6" panose="020B0300000000000000" pitchFamily="34" charset="-128"/>
                <a:ea typeface="Hiragino Kaku Gothic ProN W6" panose="020B0300000000000000" pitchFamily="34" charset="-128"/>
              </a:rPr>
              <a:t>運動</a:t>
            </a:r>
          </a:p>
        </p:txBody>
      </p:sp>
      <p:sp>
        <p:nvSpPr>
          <p:cNvPr id="23" name="正方形/長方形 22">
            <a:extLst>
              <a:ext uri="{FF2B5EF4-FFF2-40B4-BE49-F238E27FC236}">
                <a16:creationId xmlns:a16="http://schemas.microsoft.com/office/drawing/2014/main" id="{3DF8F0F6-CB5A-83AE-09C3-81F6D8D0C340}"/>
              </a:ext>
            </a:extLst>
          </p:cNvPr>
          <p:cNvSpPr/>
          <p:nvPr/>
        </p:nvSpPr>
        <p:spPr>
          <a:xfrm>
            <a:off x="3260489" y="3005425"/>
            <a:ext cx="1030157" cy="2914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Hiragino Kaku Gothic ProN W6" panose="020B0300000000000000" pitchFamily="34" charset="-128"/>
                <a:ea typeface="Hiragino Kaku Gothic ProN W6" panose="020B0300000000000000" pitchFamily="34" charset="-128"/>
              </a:rPr>
              <a:t>運動</a:t>
            </a:r>
          </a:p>
        </p:txBody>
      </p:sp>
      <p:sp>
        <p:nvSpPr>
          <p:cNvPr id="24" name="正方形/長方形 23">
            <a:extLst>
              <a:ext uri="{FF2B5EF4-FFF2-40B4-BE49-F238E27FC236}">
                <a16:creationId xmlns:a16="http://schemas.microsoft.com/office/drawing/2014/main" id="{EB858C5B-F2F3-2788-14A7-4C1D49918A04}"/>
              </a:ext>
            </a:extLst>
          </p:cNvPr>
          <p:cNvSpPr/>
          <p:nvPr/>
        </p:nvSpPr>
        <p:spPr>
          <a:xfrm>
            <a:off x="5561561" y="3005425"/>
            <a:ext cx="1211028" cy="2914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Hiragino Kaku Gothic ProN W6" panose="020B0300000000000000" pitchFamily="34" charset="-128"/>
                <a:ea typeface="Hiragino Kaku Gothic ProN W6" panose="020B0300000000000000" pitchFamily="34" charset="-128"/>
              </a:rPr>
              <a:t>運動</a:t>
            </a:r>
          </a:p>
        </p:txBody>
      </p:sp>
      <p:sp>
        <p:nvSpPr>
          <p:cNvPr id="31" name="テキスト ボックス 30">
            <a:extLst>
              <a:ext uri="{FF2B5EF4-FFF2-40B4-BE49-F238E27FC236}">
                <a16:creationId xmlns:a16="http://schemas.microsoft.com/office/drawing/2014/main" id="{9928AAE4-9877-E48E-E932-5C6A0A2A4C21}"/>
              </a:ext>
            </a:extLst>
          </p:cNvPr>
          <p:cNvSpPr txBox="1"/>
          <p:nvPr/>
        </p:nvSpPr>
        <p:spPr>
          <a:xfrm rot="16200000">
            <a:off x="-559448" y="2136488"/>
            <a:ext cx="1595309" cy="307777"/>
          </a:xfrm>
          <a:prstGeom prst="rect">
            <a:avLst/>
          </a:prstGeom>
          <a:noFill/>
        </p:spPr>
        <p:txBody>
          <a:bodyPr wrap="none" rtlCol="0">
            <a:spAutoFit/>
          </a:bodyPr>
          <a:lstStyle/>
          <a:p>
            <a:r>
              <a:rPr kumimoji="1" lang="ja-JP" altLang="en-US" sz="1400">
                <a:solidFill>
                  <a:schemeClr val="bg2">
                    <a:lumMod val="50000"/>
                  </a:schemeClr>
                </a:solidFill>
                <a:latin typeface="Hiragino Kaku Gothic ProN W3" panose="020B0300000000000000" pitchFamily="34" charset="-128"/>
                <a:ea typeface="Hiragino Kaku Gothic ProN W3" panose="020B0300000000000000" pitchFamily="34" charset="-128"/>
              </a:rPr>
              <a:t>発汗量</a:t>
            </a:r>
            <a:r>
              <a:rPr kumimoji="1" lang="en-US" altLang="ja-JP" sz="1400" dirty="0">
                <a:solidFill>
                  <a:schemeClr val="bg2">
                    <a:lumMod val="50000"/>
                  </a:schemeClr>
                </a:solidFill>
                <a:latin typeface="Hiragino Kaku Gothic ProN W3" panose="020B0300000000000000" pitchFamily="34" charset="-128"/>
                <a:ea typeface="Hiragino Kaku Gothic ProN W3" panose="020B0300000000000000" pitchFamily="34" charset="-128"/>
              </a:rPr>
              <a:t> [mg/min]</a:t>
            </a:r>
            <a:endParaRPr kumimoji="1" lang="ja-JP" altLang="en-US" sz="1400">
              <a:solidFill>
                <a:schemeClr val="bg2">
                  <a:lumMod val="50000"/>
                </a:schemeClr>
              </a:solidFill>
              <a:latin typeface="Hiragino Kaku Gothic ProN W3" panose="020B0300000000000000" pitchFamily="34" charset="-128"/>
              <a:ea typeface="Hiragino Kaku Gothic ProN W3" panose="020B0300000000000000" pitchFamily="34" charset="-128"/>
            </a:endParaRPr>
          </a:p>
        </p:txBody>
      </p:sp>
      <p:sp>
        <p:nvSpPr>
          <p:cNvPr id="33" name="テキスト ボックス 32">
            <a:extLst>
              <a:ext uri="{FF2B5EF4-FFF2-40B4-BE49-F238E27FC236}">
                <a16:creationId xmlns:a16="http://schemas.microsoft.com/office/drawing/2014/main" id="{6F5B99B8-82BC-B99E-0604-A1A8052F9957}"/>
              </a:ext>
            </a:extLst>
          </p:cNvPr>
          <p:cNvSpPr txBox="1"/>
          <p:nvPr/>
        </p:nvSpPr>
        <p:spPr>
          <a:xfrm rot="16200000">
            <a:off x="-384720" y="5207653"/>
            <a:ext cx="1245854" cy="307777"/>
          </a:xfrm>
          <a:prstGeom prst="rect">
            <a:avLst/>
          </a:prstGeom>
          <a:noFill/>
        </p:spPr>
        <p:txBody>
          <a:bodyPr wrap="none" rtlCol="0">
            <a:spAutoFit/>
          </a:bodyPr>
          <a:lstStyle/>
          <a:p>
            <a:r>
              <a:rPr kumimoji="1" lang="ja-JP" altLang="en-US" sz="1400">
                <a:solidFill>
                  <a:schemeClr val="bg2">
                    <a:lumMod val="50000"/>
                  </a:schemeClr>
                </a:solidFill>
                <a:latin typeface="Hiragino Kaku Gothic ProN W3" panose="020B0300000000000000" pitchFamily="34" charset="-128"/>
                <a:ea typeface="Hiragino Kaku Gothic ProN W3" panose="020B0300000000000000" pitchFamily="34" charset="-128"/>
              </a:rPr>
              <a:t>心拍数</a:t>
            </a:r>
            <a:r>
              <a:rPr kumimoji="1" lang="en-US" altLang="ja-JP" sz="1400" dirty="0">
                <a:solidFill>
                  <a:schemeClr val="bg2">
                    <a:lumMod val="50000"/>
                  </a:schemeClr>
                </a:solidFill>
                <a:latin typeface="Hiragino Kaku Gothic ProN W3" panose="020B0300000000000000" pitchFamily="34" charset="-128"/>
                <a:ea typeface="Hiragino Kaku Gothic ProN W3" panose="020B0300000000000000" pitchFamily="34" charset="-128"/>
              </a:rPr>
              <a:t>[bpm]</a:t>
            </a:r>
          </a:p>
        </p:txBody>
      </p:sp>
      <p:sp>
        <p:nvSpPr>
          <p:cNvPr id="19" name="角丸四角形 18">
            <a:extLst>
              <a:ext uri="{FF2B5EF4-FFF2-40B4-BE49-F238E27FC236}">
                <a16:creationId xmlns:a16="http://schemas.microsoft.com/office/drawing/2014/main" id="{6DB13CCA-2949-1CED-D3A3-2543A9311922}"/>
              </a:ext>
            </a:extLst>
          </p:cNvPr>
          <p:cNvSpPr/>
          <p:nvPr/>
        </p:nvSpPr>
        <p:spPr>
          <a:xfrm>
            <a:off x="127989" y="616343"/>
            <a:ext cx="6182375" cy="3873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Hiragino Kaku Gothic ProN W6" panose="020B0300000000000000" pitchFamily="34" charset="-128"/>
                <a:ea typeface="Hiragino Kaku Gothic ProN W6" panose="020B0300000000000000" pitchFamily="34" charset="-128"/>
              </a:rPr>
              <a:t>サウナスーツ着用運動時の発汗量と心拍数（給水なし）</a:t>
            </a:r>
          </a:p>
        </p:txBody>
      </p:sp>
      <p:sp>
        <p:nvSpPr>
          <p:cNvPr id="37" name="テキスト ボックス 36">
            <a:extLst>
              <a:ext uri="{FF2B5EF4-FFF2-40B4-BE49-F238E27FC236}">
                <a16:creationId xmlns:a16="http://schemas.microsoft.com/office/drawing/2014/main" id="{FB2F1758-637E-9766-6205-417F1F7694A9}"/>
              </a:ext>
            </a:extLst>
          </p:cNvPr>
          <p:cNvSpPr txBox="1"/>
          <p:nvPr/>
        </p:nvSpPr>
        <p:spPr>
          <a:xfrm>
            <a:off x="7454114" y="6403963"/>
            <a:ext cx="1063112" cy="307777"/>
          </a:xfrm>
          <a:prstGeom prst="rect">
            <a:avLst/>
          </a:prstGeom>
          <a:noFill/>
        </p:spPr>
        <p:txBody>
          <a:bodyPr wrap="none" rtlCol="0">
            <a:spAutoFit/>
          </a:bodyPr>
          <a:lstStyle/>
          <a:p>
            <a:r>
              <a:rPr kumimoji="1" lang="en-US" altLang="ja-JP" sz="1400" dirty="0">
                <a:solidFill>
                  <a:schemeClr val="bg2">
                    <a:lumMod val="50000"/>
                  </a:schemeClr>
                </a:solidFill>
                <a:latin typeface="Hiragino Kaku Gothic ProN W3" panose="020B0300000000000000" pitchFamily="34" charset="-128"/>
                <a:ea typeface="Hiragino Kaku Gothic ProN W3" panose="020B0300000000000000" pitchFamily="34" charset="-128"/>
              </a:rPr>
              <a:t>Time[min]</a:t>
            </a:r>
            <a:endParaRPr kumimoji="1" lang="ja-JP" altLang="en-US" sz="1400">
              <a:solidFill>
                <a:schemeClr val="bg2">
                  <a:lumMod val="50000"/>
                </a:schemeClr>
              </a:solidFill>
              <a:latin typeface="Hiragino Kaku Gothic ProN W3" panose="020B0300000000000000" pitchFamily="34" charset="-128"/>
              <a:ea typeface="Hiragino Kaku Gothic ProN W3" panose="020B0300000000000000" pitchFamily="34" charset="-128"/>
            </a:endParaRPr>
          </a:p>
        </p:txBody>
      </p:sp>
      <p:cxnSp>
        <p:nvCxnSpPr>
          <p:cNvPr id="12" name="直線コネクタ 11">
            <a:extLst>
              <a:ext uri="{FF2B5EF4-FFF2-40B4-BE49-F238E27FC236}">
                <a16:creationId xmlns:a16="http://schemas.microsoft.com/office/drawing/2014/main" id="{44E48662-9BDC-17E4-0424-976998342376}"/>
              </a:ext>
            </a:extLst>
          </p:cNvPr>
          <p:cNvCxnSpPr>
            <a:cxnSpLocks/>
          </p:cNvCxnSpPr>
          <p:nvPr/>
        </p:nvCxnSpPr>
        <p:spPr>
          <a:xfrm flipV="1">
            <a:off x="1211477" y="4789890"/>
            <a:ext cx="6519648" cy="508686"/>
          </a:xfrm>
          <a:prstGeom prst="line">
            <a:avLst/>
          </a:prstGeom>
          <a:ln w="571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D2A7BAB3-1C6E-1472-605B-5D0454C02EE8}"/>
              </a:ext>
            </a:extLst>
          </p:cNvPr>
          <p:cNvSpPr txBox="1"/>
          <p:nvPr/>
        </p:nvSpPr>
        <p:spPr>
          <a:xfrm>
            <a:off x="6528445" y="5022413"/>
            <a:ext cx="2236510" cy="707886"/>
          </a:xfrm>
          <a:prstGeom prst="rect">
            <a:avLst/>
          </a:prstGeom>
          <a:solidFill>
            <a:schemeClr val="bg1"/>
          </a:solidFill>
        </p:spPr>
        <p:txBody>
          <a:bodyPr wrap="none" rtlCol="0">
            <a:spAutoFit/>
          </a:bodyPr>
          <a:lstStyle/>
          <a:p>
            <a:r>
              <a:rPr kumimoji="1" lang="ja-JP" altLang="en-US" sz="2000" b="1">
                <a:solidFill>
                  <a:srgbClr val="FF0000"/>
                </a:solidFill>
                <a:latin typeface="Hiragino Kaku Gothic ProN W6" panose="020B0300000000000000" pitchFamily="34" charset="-128"/>
                <a:ea typeface="Hiragino Kaku Gothic ProN W6" panose="020B0300000000000000" pitchFamily="34" charset="-128"/>
              </a:rPr>
              <a:t>脱水による</a:t>
            </a:r>
            <a:endParaRPr kumimoji="1" lang="en-US" altLang="ja-JP" sz="2000" b="1" dirty="0">
              <a:solidFill>
                <a:srgbClr val="FF0000"/>
              </a:solidFill>
              <a:latin typeface="Hiragino Kaku Gothic ProN W6" panose="020B0300000000000000" pitchFamily="34" charset="-128"/>
              <a:ea typeface="Hiragino Kaku Gothic ProN W6" panose="020B0300000000000000" pitchFamily="34" charset="-128"/>
            </a:endParaRPr>
          </a:p>
          <a:p>
            <a:r>
              <a:rPr kumimoji="1" lang="ja-JP" altLang="en-US" sz="2000" b="1">
                <a:solidFill>
                  <a:srgbClr val="FF0000"/>
                </a:solidFill>
                <a:latin typeface="Hiragino Kaku Gothic ProN W6" panose="020B0300000000000000" pitchFamily="34" charset="-128"/>
                <a:ea typeface="Hiragino Kaku Gothic ProN W6" panose="020B0300000000000000" pitchFamily="34" charset="-128"/>
              </a:rPr>
              <a:t>身体的負荷の増大</a:t>
            </a:r>
          </a:p>
        </p:txBody>
      </p:sp>
    </p:spTree>
    <p:extLst>
      <p:ext uri="{BB962C8B-B14F-4D97-AF65-F5344CB8AC3E}">
        <p14:creationId xmlns:p14="http://schemas.microsoft.com/office/powerpoint/2010/main" val="205822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6D7E1-9D3F-3A00-1FE2-09CCC256C52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434BF496-0105-8533-8758-7DA6525588D6}"/>
              </a:ext>
            </a:extLst>
          </p:cNvPr>
          <p:cNvSpPr/>
          <p:nvPr/>
        </p:nvSpPr>
        <p:spPr>
          <a:xfrm>
            <a:off x="418641" y="2732183"/>
            <a:ext cx="8097398" cy="11965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latin typeface="Hiragino Kaku Gothic Pro W6" panose="020B0300000000000000" pitchFamily="34" charset="-128"/>
                <a:ea typeface="Hiragino Kaku Gothic Pro W6" panose="020B0300000000000000" pitchFamily="34" charset="-128"/>
              </a:rPr>
              <a:t>発汗について</a:t>
            </a:r>
          </a:p>
        </p:txBody>
      </p:sp>
      <p:sp>
        <p:nvSpPr>
          <p:cNvPr id="2" name="スライド番号プレースホルダー 1">
            <a:extLst>
              <a:ext uri="{FF2B5EF4-FFF2-40B4-BE49-F238E27FC236}">
                <a16:creationId xmlns:a16="http://schemas.microsoft.com/office/drawing/2014/main" id="{9E7F3441-11C7-DBD3-ED3F-32825EB0FB35}"/>
              </a:ext>
            </a:extLst>
          </p:cNvPr>
          <p:cNvSpPr>
            <a:spLocks noGrp="1"/>
          </p:cNvSpPr>
          <p:nvPr>
            <p:ph type="sldNum" sz="quarter" idx="12"/>
          </p:nvPr>
        </p:nvSpPr>
        <p:spPr/>
        <p:txBody>
          <a:bodyPr/>
          <a:lstStyle/>
          <a:p>
            <a:fld id="{5F1021A1-9BCE-654D-882C-89216AC2DA0E}" type="slidenum">
              <a:rPr kumimoji="1" lang="ja-JP" altLang="en-US" smtClean="0"/>
              <a:t>2</a:t>
            </a:fld>
            <a:endParaRPr kumimoji="1" lang="ja-JP" altLang="en-US"/>
          </a:p>
        </p:txBody>
      </p:sp>
    </p:spTree>
    <p:extLst>
      <p:ext uri="{BB962C8B-B14F-4D97-AF65-F5344CB8AC3E}">
        <p14:creationId xmlns:p14="http://schemas.microsoft.com/office/powerpoint/2010/main" val="315236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a:extLst>
              <a:ext uri="{FF2B5EF4-FFF2-40B4-BE49-F238E27FC236}">
                <a16:creationId xmlns:a16="http://schemas.microsoft.com/office/drawing/2014/main" id="{30DCDF1D-4E8E-A94D-86F1-D79E437A1EDD}"/>
              </a:ext>
            </a:extLst>
          </p:cNvPr>
          <p:cNvSpPr/>
          <p:nvPr/>
        </p:nvSpPr>
        <p:spPr>
          <a:xfrm flipH="1" flipV="1">
            <a:off x="4060250" y="5065993"/>
            <a:ext cx="4773444" cy="1580876"/>
          </a:xfrm>
          <a:prstGeom prst="wedgeRoundRectCallout">
            <a:avLst>
              <a:gd name="adj1" fmla="val 56366"/>
              <a:gd name="adj2" fmla="val -8316"/>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2400"/>
          </a:p>
        </p:txBody>
      </p:sp>
      <p:sp>
        <p:nvSpPr>
          <p:cNvPr id="14" name="テキスト ボックス 13">
            <a:extLst>
              <a:ext uri="{FF2B5EF4-FFF2-40B4-BE49-F238E27FC236}">
                <a16:creationId xmlns:a16="http://schemas.microsoft.com/office/drawing/2014/main" id="{4FB48327-856D-9446-A129-14CDC22E587A}"/>
              </a:ext>
            </a:extLst>
          </p:cNvPr>
          <p:cNvSpPr txBox="1"/>
          <p:nvPr/>
        </p:nvSpPr>
        <p:spPr>
          <a:xfrm>
            <a:off x="4332278" y="5210754"/>
            <a:ext cx="4439111" cy="1323439"/>
          </a:xfrm>
          <a:prstGeom prst="rect">
            <a:avLst/>
          </a:prstGeom>
          <a:noFill/>
        </p:spPr>
        <p:txBody>
          <a:bodyPr wrap="square" rtlCol="0">
            <a:spAutoFit/>
          </a:bodyPr>
          <a:lstStyle/>
          <a:p>
            <a:r>
              <a:rPr lang="ja-JP" altLang="en-US" sz="2000" dirty="0">
                <a:solidFill>
                  <a:schemeClr val="bg1"/>
                </a:solidFill>
                <a:latin typeface="Hiragino Kaku Gothic Pro W6" charset="-128"/>
                <a:ea typeface="Hiragino Kaku Gothic Pro W6" charset="-128"/>
                <a:cs typeface="Hiragino Kaku Gothic Pro W6" charset="-128"/>
              </a:rPr>
              <a:t>汗は、ヒトの情動活動を客観的に理解するための指標であり、かつ、暑熱的快適性の重要な</a:t>
            </a:r>
            <a:r>
              <a:rPr lang="ja-JP" altLang="en-US" sz="2000">
                <a:solidFill>
                  <a:schemeClr val="bg1"/>
                </a:solidFill>
                <a:latin typeface="Hiragino Kaku Gothic Pro W6" charset="-128"/>
                <a:ea typeface="Hiragino Kaku Gothic Pro W6" charset="-128"/>
                <a:cs typeface="Hiragino Kaku Gothic Pro W6" charset="-128"/>
              </a:rPr>
              <a:t>ファクターになります。</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15" name="テキスト ボックス 14">
            <a:extLst>
              <a:ext uri="{FF2B5EF4-FFF2-40B4-BE49-F238E27FC236}">
                <a16:creationId xmlns:a16="http://schemas.microsoft.com/office/drawing/2014/main" id="{603D5BB9-1047-C84B-A762-5950955A2C94}"/>
              </a:ext>
            </a:extLst>
          </p:cNvPr>
          <p:cNvSpPr txBox="1"/>
          <p:nvPr/>
        </p:nvSpPr>
        <p:spPr>
          <a:xfrm>
            <a:off x="245502" y="772457"/>
            <a:ext cx="8869409" cy="1200329"/>
          </a:xfrm>
          <a:prstGeom prst="rect">
            <a:avLst/>
          </a:prstGeom>
          <a:noFill/>
          <a:ln>
            <a:noFill/>
          </a:ln>
        </p:spPr>
        <p:txBody>
          <a:bodyPr wrap="square" rtlCol="0">
            <a:spAutoFit/>
          </a:bodyPr>
          <a:lstStyle/>
          <a:p>
            <a:r>
              <a:rPr lang="ja-JP" altLang="en-US" sz="2400" dirty="0">
                <a:solidFill>
                  <a:srgbClr val="0070C0"/>
                </a:solidFill>
                <a:latin typeface="Hiragino Kaku Gothic Pro W6" charset="-128"/>
                <a:ea typeface="Hiragino Kaku Gothic Pro W6" charset="-128"/>
                <a:cs typeface="Hiragino Kaku Gothic Pro W6" charset="-128"/>
              </a:rPr>
              <a:t>汗は機能の違い</a:t>
            </a:r>
            <a:r>
              <a:rPr lang="ja-JP" altLang="en-US" sz="2400">
                <a:solidFill>
                  <a:srgbClr val="0070C0"/>
                </a:solidFill>
                <a:latin typeface="Hiragino Kaku Gothic Pro W6" charset="-128"/>
                <a:ea typeface="Hiragino Kaku Gothic Pro W6" charset="-128"/>
                <a:cs typeface="Hiragino Kaku Gothic Pro W6" charset="-128"/>
              </a:rPr>
              <a:t>から、</a:t>
            </a:r>
            <a:endParaRPr lang="en-US" altLang="ja-JP" sz="2400" dirty="0">
              <a:solidFill>
                <a:srgbClr val="0070C0"/>
              </a:solidFill>
              <a:latin typeface="Hiragino Kaku Gothic Pro W6" charset="-128"/>
              <a:ea typeface="Hiragino Kaku Gothic Pro W6" charset="-128"/>
              <a:cs typeface="Hiragino Kaku Gothic Pro W6" charset="-128"/>
            </a:endParaRPr>
          </a:p>
          <a:p>
            <a:r>
              <a:rPr lang="ja-JP" altLang="en-US" sz="2400">
                <a:solidFill>
                  <a:srgbClr val="0070C0"/>
                </a:solidFill>
                <a:latin typeface="Hiragino Kaku Gothic Pro W6" charset="-128"/>
                <a:ea typeface="Hiragino Kaku Gothic Pro W6" charset="-128"/>
                <a:cs typeface="Hiragino Kaku Gothic Pro W6" charset="-128"/>
              </a:rPr>
              <a:t>全身の発汗（温熱性発汗）と手のひらの発汗（精神性発汗）に分けられます。</a:t>
            </a:r>
            <a:endParaRPr lang="ja-JP" altLang="en-US" sz="2400" dirty="0">
              <a:solidFill>
                <a:srgbClr val="0070C0"/>
              </a:solidFill>
              <a:latin typeface="Hiragino Kaku Gothic Pro W6" charset="-128"/>
              <a:ea typeface="Hiragino Kaku Gothic Pro W6" charset="-128"/>
              <a:cs typeface="Hiragino Kaku Gothic Pro W6" charset="-128"/>
            </a:endParaRPr>
          </a:p>
        </p:txBody>
      </p:sp>
      <p:sp>
        <p:nvSpPr>
          <p:cNvPr id="16" name="『精神性発汗』は体温調節に関わらず、感情や情動、精神的ストレスにより出現します。">
            <a:extLst>
              <a:ext uri="{FF2B5EF4-FFF2-40B4-BE49-F238E27FC236}">
                <a16:creationId xmlns:a16="http://schemas.microsoft.com/office/drawing/2014/main" id="{36EC90C2-B006-D94C-A224-2B1E45437AB4}"/>
              </a:ext>
            </a:extLst>
          </p:cNvPr>
          <p:cNvSpPr/>
          <p:nvPr/>
        </p:nvSpPr>
        <p:spPr>
          <a:xfrm>
            <a:off x="1654629" y="2060670"/>
            <a:ext cx="7291245" cy="136479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321027" indent="-321027" algn="l">
              <a:lnSpc>
                <a:spcPct val="40000"/>
              </a:lnSpc>
              <a:buSzPct val="45000"/>
              <a:buBlip>
                <a:blip r:embed="rId2"/>
              </a:buBlip>
              <a:defRPr sz="2600">
                <a:solidFill>
                  <a:srgbClr val="000000"/>
                </a:solidFill>
                <a:latin typeface="小塚明朝 Pro R"/>
                <a:ea typeface="小塚明朝 Pro R"/>
                <a:cs typeface="小塚明朝 Pro R"/>
                <a:sym typeface="小塚明朝 Pro R"/>
              </a:defRPr>
            </a:lvl1pPr>
          </a:lstStyle>
          <a:p>
            <a:pPr marL="0" indent="0">
              <a:lnSpc>
                <a:spcPct val="100000"/>
              </a:lnSpc>
              <a:buNone/>
            </a:pPr>
            <a:r>
              <a:rPr sz="2800" b="1" dirty="0">
                <a:solidFill>
                  <a:schemeClr val="tx1">
                    <a:lumMod val="75000"/>
                    <a:lumOff val="25000"/>
                  </a:schemeClr>
                </a:solidFill>
                <a:latin typeface="Hiragino Kaku Gothic Pro W6" panose="020B0300000000000000" pitchFamily="34" charset="-128"/>
                <a:ea typeface="Hiragino Kaku Gothic Pro W6" panose="020B0300000000000000" pitchFamily="34" charset="-128"/>
              </a:rPr>
              <a:t>『</a:t>
            </a:r>
            <a:r>
              <a:rPr sz="2800" b="1" dirty="0" err="1">
                <a:solidFill>
                  <a:schemeClr val="tx1">
                    <a:lumMod val="75000"/>
                    <a:lumOff val="25000"/>
                  </a:schemeClr>
                </a:solidFill>
                <a:latin typeface="Hiragino Kaku Gothic Pro W6" panose="020B0300000000000000" pitchFamily="34" charset="-128"/>
                <a:ea typeface="Hiragino Kaku Gothic Pro W6" panose="020B0300000000000000" pitchFamily="34" charset="-128"/>
              </a:rPr>
              <a:t>精神性発汗』は体温調節に関わらず、情動、精神的ストレスにより</a:t>
            </a:r>
            <a:r>
              <a:rPr lang="ja-JP" altLang="en-US" sz="2800" b="1">
                <a:solidFill>
                  <a:schemeClr val="tx1">
                    <a:lumMod val="75000"/>
                    <a:lumOff val="25000"/>
                  </a:schemeClr>
                </a:solidFill>
                <a:latin typeface="Hiragino Kaku Gothic Pro W6" panose="020B0300000000000000" pitchFamily="34" charset="-128"/>
                <a:ea typeface="Hiragino Kaku Gothic Pro W6" panose="020B0300000000000000" pitchFamily="34" charset="-128"/>
              </a:rPr>
              <a:t>手のひら・足の裏から発生します</a:t>
            </a:r>
            <a:r>
              <a:rPr sz="2800" b="1" dirty="0">
                <a:solidFill>
                  <a:schemeClr val="tx1">
                    <a:lumMod val="75000"/>
                    <a:lumOff val="25000"/>
                  </a:schemeClr>
                </a:solidFill>
                <a:latin typeface="Hiragino Kaku Gothic Pro W6" panose="020B0300000000000000" pitchFamily="34" charset="-128"/>
                <a:ea typeface="Hiragino Kaku Gothic Pro W6" panose="020B0300000000000000" pitchFamily="34" charset="-128"/>
              </a:rPr>
              <a:t>。</a:t>
            </a:r>
          </a:p>
        </p:txBody>
      </p:sp>
      <p:sp>
        <p:nvSpPr>
          <p:cNvPr id="17" name="『温熱性発汗』は体温を一定に保つための重要な機能です。">
            <a:extLst>
              <a:ext uri="{FF2B5EF4-FFF2-40B4-BE49-F238E27FC236}">
                <a16:creationId xmlns:a16="http://schemas.microsoft.com/office/drawing/2014/main" id="{275BCDDC-0CC5-B548-B5DF-6F8C3F554146}"/>
              </a:ext>
            </a:extLst>
          </p:cNvPr>
          <p:cNvSpPr/>
          <p:nvPr/>
        </p:nvSpPr>
        <p:spPr>
          <a:xfrm>
            <a:off x="1654629" y="3553361"/>
            <a:ext cx="7201982" cy="93391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marL="321027" indent="-321027" algn="l">
              <a:lnSpc>
                <a:spcPct val="40000"/>
              </a:lnSpc>
              <a:buSzPct val="45000"/>
              <a:buBlip>
                <a:blip r:embed="rId2"/>
              </a:buBlip>
              <a:defRPr sz="2600">
                <a:solidFill>
                  <a:srgbClr val="000000"/>
                </a:solidFill>
                <a:latin typeface="小塚明朝 Pro R"/>
                <a:ea typeface="小塚明朝 Pro R"/>
                <a:cs typeface="小塚明朝 Pro R"/>
                <a:sym typeface="小塚明朝 Pro R"/>
              </a:defRPr>
            </a:lvl1pPr>
          </a:lstStyle>
          <a:p>
            <a:pPr marL="0" indent="0">
              <a:lnSpc>
                <a:spcPct val="100000"/>
              </a:lnSpc>
              <a:buNone/>
            </a:pPr>
            <a:r>
              <a:rPr sz="2800" b="1" dirty="0">
                <a:solidFill>
                  <a:schemeClr val="tx1">
                    <a:lumMod val="75000"/>
                    <a:lumOff val="25000"/>
                  </a:schemeClr>
                </a:solidFill>
                <a:latin typeface="Hiragino Kaku Gothic Pro W6" panose="020B0300000000000000" pitchFamily="34" charset="-128"/>
                <a:ea typeface="Hiragino Kaku Gothic Pro W6" panose="020B0300000000000000" pitchFamily="34" charset="-128"/>
              </a:rPr>
              <a:t>『</a:t>
            </a:r>
            <a:r>
              <a:rPr sz="2800" b="1" dirty="0" err="1">
                <a:solidFill>
                  <a:schemeClr val="tx1">
                    <a:lumMod val="75000"/>
                    <a:lumOff val="25000"/>
                  </a:schemeClr>
                </a:solidFill>
                <a:latin typeface="Hiragino Kaku Gothic Pro W6" panose="020B0300000000000000" pitchFamily="34" charset="-128"/>
                <a:ea typeface="Hiragino Kaku Gothic Pro W6" panose="020B0300000000000000" pitchFamily="34" charset="-128"/>
              </a:rPr>
              <a:t>温熱性発汗』は体温を一定に保つための重要な機能</a:t>
            </a:r>
            <a:r>
              <a:rPr lang="ja-JP" altLang="en-US" sz="2800" b="1">
                <a:solidFill>
                  <a:schemeClr val="tx1">
                    <a:lumMod val="75000"/>
                    <a:lumOff val="25000"/>
                  </a:schemeClr>
                </a:solidFill>
                <a:latin typeface="Hiragino Kaku Gothic Pro W6" panose="020B0300000000000000" pitchFamily="34" charset="-128"/>
                <a:ea typeface="Hiragino Kaku Gothic Pro W6" panose="020B0300000000000000" pitchFamily="34" charset="-128"/>
              </a:rPr>
              <a:t>です。</a:t>
            </a:r>
            <a:endParaRPr sz="2800" b="1" dirty="0">
              <a:solidFill>
                <a:schemeClr val="tx1">
                  <a:lumMod val="75000"/>
                  <a:lumOff val="25000"/>
                </a:schemeClr>
              </a:solidFill>
              <a:latin typeface="Hiragino Kaku Gothic Pro W6" panose="020B0300000000000000" pitchFamily="34" charset="-128"/>
              <a:ea typeface="Hiragino Kaku Gothic Pro W6" panose="020B0300000000000000" pitchFamily="34" charset="-128"/>
            </a:endParaRPr>
          </a:p>
        </p:txBody>
      </p:sp>
      <p:pic>
        <p:nvPicPr>
          <p:cNvPr id="18" name="図 17">
            <a:extLst>
              <a:ext uri="{FF2B5EF4-FFF2-40B4-BE49-F238E27FC236}">
                <a16:creationId xmlns:a16="http://schemas.microsoft.com/office/drawing/2014/main" id="{4454EBA1-C27E-9747-858D-376C7E877EB8}"/>
              </a:ext>
            </a:extLst>
          </p:cNvPr>
          <p:cNvPicPr>
            <a:picLocks noChangeAspect="1"/>
          </p:cNvPicPr>
          <p:nvPr/>
        </p:nvPicPr>
        <p:blipFill>
          <a:blip r:embed="rId3"/>
          <a:stretch>
            <a:fillRect/>
          </a:stretch>
        </p:blipFill>
        <p:spPr>
          <a:xfrm>
            <a:off x="926747" y="4727819"/>
            <a:ext cx="2379626" cy="1753409"/>
          </a:xfrm>
          <a:prstGeom prst="rect">
            <a:avLst/>
          </a:prstGeom>
        </p:spPr>
      </p:pic>
      <p:sp>
        <p:nvSpPr>
          <p:cNvPr id="19" name="右矢印 18">
            <a:extLst>
              <a:ext uri="{FF2B5EF4-FFF2-40B4-BE49-F238E27FC236}">
                <a16:creationId xmlns:a16="http://schemas.microsoft.com/office/drawing/2014/main" id="{B61413CE-A968-8041-B6E4-48D341E6BBFE}"/>
              </a:ext>
            </a:extLst>
          </p:cNvPr>
          <p:cNvSpPr/>
          <p:nvPr/>
        </p:nvSpPr>
        <p:spPr>
          <a:xfrm rot="12775734">
            <a:off x="3146843" y="5355504"/>
            <a:ext cx="196740" cy="159284"/>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 </a:t>
            </a:r>
            <a:endParaRPr kumimoji="1" lang="ja-JP" altLang="en-US" sz="2400" dirty="0"/>
          </a:p>
        </p:txBody>
      </p:sp>
      <p:sp>
        <p:nvSpPr>
          <p:cNvPr id="20" name="右矢印 19">
            <a:extLst>
              <a:ext uri="{FF2B5EF4-FFF2-40B4-BE49-F238E27FC236}">
                <a16:creationId xmlns:a16="http://schemas.microsoft.com/office/drawing/2014/main" id="{4BE5A9AD-F80C-6540-8E97-7FB07A2D6891}"/>
              </a:ext>
            </a:extLst>
          </p:cNvPr>
          <p:cNvSpPr/>
          <p:nvPr/>
        </p:nvSpPr>
        <p:spPr>
          <a:xfrm rot="18890746">
            <a:off x="2785451" y="6471728"/>
            <a:ext cx="196740" cy="159284"/>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 </a:t>
            </a:r>
            <a:endParaRPr kumimoji="1" lang="ja-JP" altLang="en-US" sz="2400" dirty="0"/>
          </a:p>
        </p:txBody>
      </p:sp>
      <p:sp>
        <p:nvSpPr>
          <p:cNvPr id="21" name="正方形/長方形 20">
            <a:extLst>
              <a:ext uri="{FF2B5EF4-FFF2-40B4-BE49-F238E27FC236}">
                <a16:creationId xmlns:a16="http://schemas.microsoft.com/office/drawing/2014/main" id="{AD7A55F1-C713-CD4B-9AF3-2CFD4AEA9A1D}"/>
              </a:ext>
            </a:extLst>
          </p:cNvPr>
          <p:cNvSpPr/>
          <p:nvPr/>
        </p:nvSpPr>
        <p:spPr>
          <a:xfrm>
            <a:off x="2205182" y="6381872"/>
            <a:ext cx="465797" cy="461665"/>
          </a:xfrm>
          <a:prstGeom prst="rect">
            <a:avLst/>
          </a:prstGeom>
        </p:spPr>
        <p:txBody>
          <a:bodyPr wrap="square">
            <a:spAutoFit/>
          </a:bodyPr>
          <a:lstStyle/>
          <a:p>
            <a:pPr marR="0"/>
            <a:r>
              <a:rPr lang="ja-JP" altLang="en-US" sz="2400" dirty="0">
                <a:solidFill>
                  <a:schemeClr val="bg2">
                    <a:lumMod val="25000"/>
                  </a:schemeClr>
                </a:solidFill>
                <a:latin typeface="Hiragino Kaku Gothic Pro W6" charset="-128"/>
                <a:ea typeface="Hiragino Kaku Gothic Pro W6" charset="-128"/>
                <a:cs typeface="Hiragino Kaku Gothic Pro W6" charset="-128"/>
              </a:rPr>
              <a:t>汗</a:t>
            </a:r>
            <a:endParaRPr lang="en-US" altLang="ja-JP" sz="2400" dirty="0">
              <a:solidFill>
                <a:schemeClr val="bg2">
                  <a:lumMod val="25000"/>
                </a:schemeClr>
              </a:solidFill>
              <a:latin typeface="Hiragino Kaku Gothic Pro W6" charset="-128"/>
              <a:ea typeface="Hiragino Kaku Gothic Pro W6" charset="-128"/>
              <a:cs typeface="Hiragino Kaku Gothic Pro W6" charset="-128"/>
            </a:endParaRPr>
          </a:p>
        </p:txBody>
      </p:sp>
      <p:sp>
        <p:nvSpPr>
          <p:cNvPr id="22" name="正方形/長方形 21">
            <a:extLst>
              <a:ext uri="{FF2B5EF4-FFF2-40B4-BE49-F238E27FC236}">
                <a16:creationId xmlns:a16="http://schemas.microsoft.com/office/drawing/2014/main" id="{AE912C37-A55D-3A4E-8176-C941AFD5D458}"/>
              </a:ext>
            </a:extLst>
          </p:cNvPr>
          <p:cNvSpPr/>
          <p:nvPr/>
        </p:nvSpPr>
        <p:spPr>
          <a:xfrm>
            <a:off x="3245212" y="5555467"/>
            <a:ext cx="501287" cy="461665"/>
          </a:xfrm>
          <a:prstGeom prst="rect">
            <a:avLst/>
          </a:prstGeom>
        </p:spPr>
        <p:txBody>
          <a:bodyPr wrap="square">
            <a:spAutoFit/>
          </a:bodyPr>
          <a:lstStyle/>
          <a:p>
            <a:pPr marR="0"/>
            <a:r>
              <a:rPr lang="ja-JP" altLang="en-US" sz="2400" dirty="0">
                <a:solidFill>
                  <a:schemeClr val="bg2">
                    <a:lumMod val="25000"/>
                  </a:schemeClr>
                </a:solidFill>
                <a:latin typeface="Hiragino Kaku Gothic Pro W6" charset="-128"/>
                <a:ea typeface="Hiragino Kaku Gothic Pro W6" charset="-128"/>
                <a:cs typeface="Hiragino Kaku Gothic Pro W6" charset="-128"/>
              </a:rPr>
              <a:t>汗</a:t>
            </a:r>
            <a:endParaRPr lang="en-US" altLang="ja-JP" sz="2400" dirty="0">
              <a:solidFill>
                <a:schemeClr val="bg2">
                  <a:lumMod val="25000"/>
                </a:schemeClr>
              </a:solidFill>
              <a:latin typeface="Hiragino Kaku Gothic Pro W6" charset="-128"/>
              <a:ea typeface="Hiragino Kaku Gothic Pro W6" charset="-128"/>
              <a:cs typeface="Hiragino Kaku Gothic Pro W6" charset="-128"/>
            </a:endParaRPr>
          </a:p>
        </p:txBody>
      </p:sp>
      <p:pic>
        <p:nvPicPr>
          <p:cNvPr id="23" name="図 22">
            <a:extLst>
              <a:ext uri="{FF2B5EF4-FFF2-40B4-BE49-F238E27FC236}">
                <a16:creationId xmlns:a16="http://schemas.microsoft.com/office/drawing/2014/main" id="{52ED2DB8-593A-BC44-8289-6C12DB3BE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887" y="2123643"/>
            <a:ext cx="1054279" cy="1056513"/>
          </a:xfrm>
          <a:prstGeom prst="rect">
            <a:avLst/>
          </a:prstGeom>
        </p:spPr>
      </p:pic>
      <p:pic>
        <p:nvPicPr>
          <p:cNvPr id="24" name="図 23">
            <a:extLst>
              <a:ext uri="{FF2B5EF4-FFF2-40B4-BE49-F238E27FC236}">
                <a16:creationId xmlns:a16="http://schemas.microsoft.com/office/drawing/2014/main" id="{0E8F44F1-F1C2-6748-B893-9A7FEBFAB8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475" y="3553361"/>
            <a:ext cx="998691" cy="998691"/>
          </a:xfrm>
          <a:prstGeom prst="rect">
            <a:avLst/>
          </a:prstGeom>
        </p:spPr>
      </p:pic>
      <p:sp>
        <p:nvSpPr>
          <p:cNvPr id="25" name="正方形/長方形 24">
            <a:extLst>
              <a:ext uri="{FF2B5EF4-FFF2-40B4-BE49-F238E27FC236}">
                <a16:creationId xmlns:a16="http://schemas.microsoft.com/office/drawing/2014/main" id="{8423B785-9D7E-B741-BD51-E7B72BB52D80}"/>
              </a:ext>
            </a:extLst>
          </p:cNvPr>
          <p:cNvSpPr/>
          <p:nvPr/>
        </p:nvSpPr>
        <p:spPr>
          <a:xfrm>
            <a:off x="0" y="1"/>
            <a:ext cx="9144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サブタイトル 2">
            <a:extLst>
              <a:ext uri="{FF2B5EF4-FFF2-40B4-BE49-F238E27FC236}">
                <a16:creationId xmlns:a16="http://schemas.microsoft.com/office/drawing/2014/main" id="{D6357835-B689-6D48-AF7D-8A8AB9469742}"/>
              </a:ext>
            </a:extLst>
          </p:cNvPr>
          <p:cNvSpPr txBox="1">
            <a:spLocks/>
          </p:cNvSpPr>
          <p:nvPr/>
        </p:nvSpPr>
        <p:spPr>
          <a:xfrm>
            <a:off x="145229" y="127112"/>
            <a:ext cx="2894305" cy="304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a:solidFill>
                  <a:schemeClr val="bg1"/>
                </a:solidFill>
                <a:latin typeface="Hiragino Kaku Gothic Pro W6" charset="-128"/>
                <a:ea typeface="Hiragino Kaku Gothic Pro W6" charset="-128"/>
                <a:cs typeface="Hiragino Kaku Gothic Pro W6" charset="-128"/>
              </a:rPr>
              <a:t>発汗とは？</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2" name="スライド番号プレースホルダー 1">
            <a:extLst>
              <a:ext uri="{FF2B5EF4-FFF2-40B4-BE49-F238E27FC236}">
                <a16:creationId xmlns:a16="http://schemas.microsoft.com/office/drawing/2014/main" id="{096E51E0-1362-9449-B4B7-AA5AEFA4EC32}"/>
              </a:ext>
            </a:extLst>
          </p:cNvPr>
          <p:cNvSpPr>
            <a:spLocks noGrp="1"/>
          </p:cNvSpPr>
          <p:nvPr>
            <p:ph type="sldNum" sz="quarter" idx="12"/>
          </p:nvPr>
        </p:nvSpPr>
        <p:spPr/>
        <p:txBody>
          <a:bodyPr/>
          <a:lstStyle/>
          <a:p>
            <a:fld id="{5F1021A1-9BCE-654D-882C-89216AC2DA0E}" type="slidenum">
              <a:rPr kumimoji="1" lang="ja-JP" altLang="en-US" smtClean="0"/>
              <a:t>3</a:t>
            </a:fld>
            <a:endParaRPr kumimoji="1" lang="ja-JP" altLang="en-US"/>
          </a:p>
        </p:txBody>
      </p:sp>
    </p:spTree>
    <p:extLst>
      <p:ext uri="{BB962C8B-B14F-4D97-AF65-F5344CB8AC3E}">
        <p14:creationId xmlns:p14="http://schemas.microsoft.com/office/powerpoint/2010/main" val="143394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
            <a:ext cx="9144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サブタイトル 2"/>
          <p:cNvSpPr txBox="1">
            <a:spLocks/>
          </p:cNvSpPr>
          <p:nvPr/>
        </p:nvSpPr>
        <p:spPr>
          <a:xfrm>
            <a:off x="145229" y="127112"/>
            <a:ext cx="2894305" cy="304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dirty="0">
                <a:solidFill>
                  <a:schemeClr val="bg1"/>
                </a:solidFill>
                <a:latin typeface="Hiragino Kaku Gothic Pro W6" charset="-128"/>
                <a:ea typeface="Hiragino Kaku Gothic Pro W6" charset="-128"/>
                <a:cs typeface="Hiragino Kaku Gothic Pro W6" charset="-128"/>
              </a:rPr>
              <a:t>なぜ、汗をはかるの？</a:t>
            </a:r>
          </a:p>
        </p:txBody>
      </p:sp>
      <p:sp>
        <p:nvSpPr>
          <p:cNvPr id="10" name="テキスト ボックス 9"/>
          <p:cNvSpPr txBox="1"/>
          <p:nvPr/>
        </p:nvSpPr>
        <p:spPr>
          <a:xfrm>
            <a:off x="296597" y="614196"/>
            <a:ext cx="8055666" cy="338554"/>
          </a:xfrm>
          <a:prstGeom prst="rect">
            <a:avLst/>
          </a:prstGeom>
          <a:noFill/>
        </p:spPr>
        <p:txBody>
          <a:bodyPr wrap="square" rtlCol="0">
            <a:spAutoFit/>
          </a:bodyPr>
          <a:lstStyle/>
          <a:p>
            <a:r>
              <a:rPr lang="ja-JP" altLang="en-US" sz="1600" dirty="0">
                <a:solidFill>
                  <a:schemeClr val="tx1">
                    <a:lumMod val="75000"/>
                    <a:lumOff val="25000"/>
                  </a:schemeClr>
                </a:solidFill>
                <a:latin typeface="Hiragino Kaku Gothic Pro W6" charset="-128"/>
                <a:ea typeface="Hiragino Kaku Gothic Pro W6" charset="-128"/>
                <a:cs typeface="Hiragino Kaku Gothic Pro W6" charset="-128"/>
              </a:rPr>
              <a:t>●汗は機能の違いから、主に</a:t>
            </a:r>
            <a:r>
              <a:rPr lang="en-US" altLang="ja-JP" sz="1600" dirty="0">
                <a:solidFill>
                  <a:schemeClr val="tx1">
                    <a:lumMod val="75000"/>
                    <a:lumOff val="25000"/>
                  </a:schemeClr>
                </a:solidFill>
                <a:latin typeface="Hiragino Kaku Gothic Pro W6" charset="-128"/>
                <a:ea typeface="Hiragino Kaku Gothic Pro W6" charset="-128"/>
                <a:cs typeface="Hiragino Kaku Gothic Pro W6" charset="-128"/>
              </a:rPr>
              <a:t>『</a:t>
            </a:r>
            <a:r>
              <a:rPr lang="ja-JP" altLang="en-US" sz="1600" dirty="0">
                <a:solidFill>
                  <a:schemeClr val="tx1">
                    <a:lumMod val="75000"/>
                    <a:lumOff val="25000"/>
                  </a:schemeClr>
                </a:solidFill>
                <a:latin typeface="Hiragino Kaku Gothic Pro W6" charset="-128"/>
                <a:ea typeface="Hiragino Kaku Gothic Pro W6" charset="-128"/>
                <a:cs typeface="Hiragino Kaku Gothic Pro W6" charset="-128"/>
              </a:rPr>
              <a:t>精神性発汗</a:t>
            </a:r>
            <a:r>
              <a:rPr lang="en-US" altLang="ja-JP" sz="1600" dirty="0">
                <a:solidFill>
                  <a:schemeClr val="tx1">
                    <a:lumMod val="75000"/>
                    <a:lumOff val="25000"/>
                  </a:schemeClr>
                </a:solidFill>
                <a:latin typeface="Hiragino Kaku Gothic Pro W6" charset="-128"/>
                <a:ea typeface="Hiragino Kaku Gothic Pro W6" charset="-128"/>
                <a:cs typeface="Hiragino Kaku Gothic Pro W6" charset="-128"/>
              </a:rPr>
              <a:t>』</a:t>
            </a:r>
            <a:r>
              <a:rPr lang="ja-JP" altLang="en-US" sz="1600" dirty="0">
                <a:solidFill>
                  <a:schemeClr val="tx1">
                    <a:lumMod val="75000"/>
                    <a:lumOff val="25000"/>
                  </a:schemeClr>
                </a:solidFill>
                <a:latin typeface="Hiragino Kaku Gothic Pro W6" charset="-128"/>
                <a:ea typeface="Hiragino Kaku Gothic Pro W6" charset="-128"/>
                <a:cs typeface="Hiragino Kaku Gothic Pro W6" charset="-128"/>
              </a:rPr>
              <a:t>と</a:t>
            </a:r>
            <a:r>
              <a:rPr lang="en-US" altLang="ja-JP" sz="1600" dirty="0">
                <a:solidFill>
                  <a:schemeClr val="tx1">
                    <a:lumMod val="75000"/>
                    <a:lumOff val="25000"/>
                  </a:schemeClr>
                </a:solidFill>
                <a:latin typeface="Hiragino Kaku Gothic Pro W6" charset="-128"/>
                <a:ea typeface="Hiragino Kaku Gothic Pro W6" charset="-128"/>
                <a:cs typeface="Hiragino Kaku Gothic Pro W6" charset="-128"/>
              </a:rPr>
              <a:t>『</a:t>
            </a:r>
            <a:r>
              <a:rPr lang="ja-JP" altLang="en-US" sz="1600" dirty="0">
                <a:solidFill>
                  <a:schemeClr val="tx1">
                    <a:lumMod val="75000"/>
                    <a:lumOff val="25000"/>
                  </a:schemeClr>
                </a:solidFill>
                <a:latin typeface="Hiragino Kaku Gothic Pro W6" charset="-128"/>
                <a:ea typeface="Hiragino Kaku Gothic Pro W6" charset="-128"/>
                <a:cs typeface="Hiragino Kaku Gothic Pro W6" charset="-128"/>
              </a:rPr>
              <a:t>温熱性発汗</a:t>
            </a:r>
            <a:r>
              <a:rPr lang="en-US" altLang="ja-JP" sz="1600" dirty="0">
                <a:solidFill>
                  <a:schemeClr val="tx1">
                    <a:lumMod val="75000"/>
                    <a:lumOff val="25000"/>
                  </a:schemeClr>
                </a:solidFill>
                <a:latin typeface="Hiragino Kaku Gothic Pro W6" charset="-128"/>
                <a:ea typeface="Hiragino Kaku Gothic Pro W6" charset="-128"/>
                <a:cs typeface="Hiragino Kaku Gothic Pro W6" charset="-128"/>
              </a:rPr>
              <a:t>』</a:t>
            </a:r>
            <a:r>
              <a:rPr lang="ja-JP" altLang="en-US" sz="1600" dirty="0">
                <a:solidFill>
                  <a:schemeClr val="tx1">
                    <a:lumMod val="75000"/>
                    <a:lumOff val="25000"/>
                  </a:schemeClr>
                </a:solidFill>
                <a:latin typeface="Hiragino Kaku Gothic Pro W6" charset="-128"/>
                <a:ea typeface="Hiragino Kaku Gothic Pro W6" charset="-128"/>
                <a:cs typeface="Hiragino Kaku Gothic Pro W6" charset="-128"/>
              </a:rPr>
              <a:t>に分けられます。</a:t>
            </a:r>
            <a:endParaRPr lang="en-US" altLang="ja-JP" sz="1600" dirty="0">
              <a:solidFill>
                <a:schemeClr val="tx1">
                  <a:lumMod val="75000"/>
                  <a:lumOff val="25000"/>
                </a:schemeClr>
              </a:solidFill>
              <a:latin typeface="Hiragino Kaku Gothic Pro W6" charset="-128"/>
              <a:ea typeface="Hiragino Kaku Gothic Pro W6" charset="-128"/>
              <a:cs typeface="Hiragino Kaku Gothic Pro W6"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84" y="1042395"/>
            <a:ext cx="7252228" cy="5752757"/>
          </a:xfrm>
          <a:prstGeom prst="rect">
            <a:avLst/>
          </a:prstGeom>
        </p:spPr>
      </p:pic>
      <p:sp>
        <p:nvSpPr>
          <p:cNvPr id="2" name="スライド番号プレースホルダー 1">
            <a:extLst>
              <a:ext uri="{FF2B5EF4-FFF2-40B4-BE49-F238E27FC236}">
                <a16:creationId xmlns:a16="http://schemas.microsoft.com/office/drawing/2014/main" id="{459A9E87-5523-AD4C-AAD4-8D047C055D1D}"/>
              </a:ext>
            </a:extLst>
          </p:cNvPr>
          <p:cNvSpPr>
            <a:spLocks noGrp="1"/>
          </p:cNvSpPr>
          <p:nvPr>
            <p:ph type="sldNum" sz="quarter" idx="12"/>
          </p:nvPr>
        </p:nvSpPr>
        <p:spPr/>
        <p:txBody>
          <a:bodyPr/>
          <a:lstStyle/>
          <a:p>
            <a:fld id="{5F1021A1-9BCE-654D-882C-89216AC2DA0E}" type="slidenum">
              <a:rPr kumimoji="1" lang="ja-JP" altLang="en-US" smtClean="0"/>
              <a:t>4</a:t>
            </a:fld>
            <a:endParaRPr kumimoji="1" lang="ja-JP" altLang="en-US"/>
          </a:p>
        </p:txBody>
      </p:sp>
    </p:spTree>
    <p:extLst>
      <p:ext uri="{BB962C8B-B14F-4D97-AF65-F5344CB8AC3E}">
        <p14:creationId xmlns:p14="http://schemas.microsoft.com/office/powerpoint/2010/main" val="160918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
            <a:ext cx="9144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サブタイトル 2"/>
          <p:cNvSpPr txBox="1">
            <a:spLocks/>
          </p:cNvSpPr>
          <p:nvPr/>
        </p:nvSpPr>
        <p:spPr>
          <a:xfrm>
            <a:off x="145229" y="127112"/>
            <a:ext cx="4152451" cy="304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a:solidFill>
                  <a:schemeClr val="bg1"/>
                </a:solidFill>
                <a:latin typeface="Hiragino Kaku Gothic Pro W6" charset="-128"/>
                <a:ea typeface="Hiragino Kaku Gothic Pro W6" charset="-128"/>
                <a:cs typeface="Hiragino Kaku Gothic Pro W6" charset="-128"/>
              </a:rPr>
              <a:t>不感蒸泄（</a:t>
            </a:r>
            <a:r>
              <a:rPr lang="en-US" altLang="ja-JP" sz="2000" dirty="0">
                <a:solidFill>
                  <a:schemeClr val="bg1"/>
                </a:solidFill>
                <a:latin typeface="Hiragino Kaku Gothic Pro W6" charset="-128"/>
                <a:ea typeface="Hiragino Kaku Gothic Pro W6" charset="-128"/>
                <a:cs typeface="Hiragino Kaku Gothic Pro W6" charset="-128"/>
              </a:rPr>
              <a:t>TEWL</a:t>
            </a:r>
            <a:r>
              <a:rPr lang="ja-JP" altLang="en-US" sz="2000">
                <a:solidFill>
                  <a:schemeClr val="bg1"/>
                </a:solidFill>
                <a:latin typeface="Hiragino Kaku Gothic Pro W6" charset="-128"/>
                <a:ea typeface="Hiragino Kaku Gothic Pro W6" charset="-128"/>
                <a:cs typeface="Hiragino Kaku Gothic Pro W6" charset="-128"/>
              </a:rPr>
              <a:t>）とは？</a:t>
            </a:r>
          </a:p>
        </p:txBody>
      </p:sp>
      <p:sp>
        <p:nvSpPr>
          <p:cNvPr id="16" name="テキスト ボックス 15"/>
          <p:cNvSpPr txBox="1"/>
          <p:nvPr/>
        </p:nvSpPr>
        <p:spPr>
          <a:xfrm>
            <a:off x="267196" y="1742844"/>
            <a:ext cx="7556004" cy="830997"/>
          </a:xfrm>
          <a:prstGeom prst="rect">
            <a:avLst/>
          </a:prstGeom>
          <a:noFill/>
        </p:spPr>
        <p:txBody>
          <a:bodyPr wrap="square" rtlCol="0">
            <a:spAutoFit/>
          </a:bodyPr>
          <a:lstStyle/>
          <a:p>
            <a:r>
              <a:rPr lang="ja-JP" altLang="en-US" sz="2400" u="sng">
                <a:solidFill>
                  <a:schemeClr val="tx1">
                    <a:lumMod val="75000"/>
                    <a:lumOff val="25000"/>
                  </a:schemeClr>
                </a:solidFill>
                <a:latin typeface="Hiragino Kaku Gothic Pro W6" charset="-128"/>
                <a:ea typeface="Hiragino Kaku Gothic Pro W6" charset="-128"/>
                <a:cs typeface="Hiragino Kaku Gothic Pro W6" charset="-128"/>
              </a:rPr>
              <a:t>不感蒸泄は、一般的に角質バリア機能の</a:t>
            </a:r>
            <a:endParaRPr lang="en-US" altLang="ja-JP" sz="2400" u="sng" dirty="0">
              <a:solidFill>
                <a:schemeClr val="tx1">
                  <a:lumMod val="75000"/>
                  <a:lumOff val="25000"/>
                </a:schemeClr>
              </a:solidFill>
              <a:latin typeface="Hiragino Kaku Gothic Pro W6" charset="-128"/>
              <a:ea typeface="Hiragino Kaku Gothic Pro W6" charset="-128"/>
              <a:cs typeface="Hiragino Kaku Gothic Pro W6" charset="-128"/>
            </a:endParaRPr>
          </a:p>
          <a:p>
            <a:r>
              <a:rPr lang="ja-JP" altLang="en-US" sz="2400" u="sng">
                <a:solidFill>
                  <a:schemeClr val="tx1">
                    <a:lumMod val="75000"/>
                    <a:lumOff val="25000"/>
                  </a:schemeClr>
                </a:solidFill>
                <a:latin typeface="Hiragino Kaku Gothic Pro W6" charset="-128"/>
                <a:ea typeface="Hiragino Kaku Gothic Pro W6" charset="-128"/>
                <a:cs typeface="Hiragino Kaku Gothic Pro W6" charset="-128"/>
              </a:rPr>
              <a:t>評価指標として用いられています。</a:t>
            </a:r>
            <a:endParaRPr lang="en-US" altLang="ja-JP" sz="2400" u="sng" dirty="0">
              <a:solidFill>
                <a:schemeClr val="tx1">
                  <a:lumMod val="75000"/>
                  <a:lumOff val="25000"/>
                </a:schemeClr>
              </a:solidFill>
              <a:latin typeface="Hiragino Kaku Gothic Pro W6" charset="-128"/>
              <a:ea typeface="Hiragino Kaku Gothic Pro W6" charset="-128"/>
              <a:cs typeface="Hiragino Kaku Gothic Pro W6" charset="-128"/>
            </a:endParaRPr>
          </a:p>
        </p:txBody>
      </p:sp>
      <p:sp>
        <p:nvSpPr>
          <p:cNvPr id="22" name="テキスト ボックス 21"/>
          <p:cNvSpPr txBox="1"/>
          <p:nvPr/>
        </p:nvSpPr>
        <p:spPr>
          <a:xfrm>
            <a:off x="267196" y="685912"/>
            <a:ext cx="6930497" cy="338554"/>
          </a:xfrm>
          <a:prstGeom prst="rect">
            <a:avLst/>
          </a:prstGeom>
          <a:noFill/>
        </p:spPr>
        <p:txBody>
          <a:bodyPr wrap="square" rtlCol="0">
            <a:spAutoFit/>
          </a:bodyPr>
          <a:lstStyle/>
          <a:p>
            <a:r>
              <a:rPr lang="ja-JP" altLang="en-US" sz="1600">
                <a:solidFill>
                  <a:schemeClr val="accent1">
                    <a:lumMod val="50000"/>
                  </a:schemeClr>
                </a:solidFill>
                <a:latin typeface="Hiragino Kaku Gothic Pro W6" charset="-128"/>
                <a:ea typeface="Hiragino Kaku Gothic Pro W6" charset="-128"/>
                <a:cs typeface="Hiragino Kaku Gothic Pro W6" charset="-128"/>
              </a:rPr>
              <a:t>発汗を自覚しない状態でも、皮膚からは極微量の水分が蒸散しています。</a:t>
            </a:r>
            <a:endParaRPr lang="en-US" altLang="ja-JP" sz="1600" dirty="0">
              <a:solidFill>
                <a:schemeClr val="accent1">
                  <a:lumMod val="50000"/>
                </a:schemeClr>
              </a:solidFill>
              <a:latin typeface="Hiragino Kaku Gothic Pro W6" charset="-128"/>
              <a:ea typeface="Hiragino Kaku Gothic Pro W6" charset="-128"/>
              <a:cs typeface="Hiragino Kaku Gothic Pro W6" charset="-128"/>
            </a:endParaRPr>
          </a:p>
        </p:txBody>
      </p:sp>
      <p:sp>
        <p:nvSpPr>
          <p:cNvPr id="23" name="角丸四角形 22"/>
          <p:cNvSpPr/>
          <p:nvPr/>
        </p:nvSpPr>
        <p:spPr>
          <a:xfrm>
            <a:off x="267196" y="1214355"/>
            <a:ext cx="6499363" cy="39793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a:latin typeface="Hiragino Kaku Gothic Pro W6" charset="-128"/>
                <a:ea typeface="Hiragino Kaku Gothic Pro W6" charset="-128"/>
                <a:cs typeface="Hiragino Kaku Gothic Pro W6" charset="-128"/>
              </a:rPr>
              <a:t>発汗を自覚しない状態での水分蒸散を、不感蒸泄といいます。</a:t>
            </a:r>
            <a:endParaRPr kumimoji="1" lang="ja-JP" altLang="en-US" sz="1600">
              <a:latin typeface="Hiragino Kaku Gothic Pro W6" charset="-128"/>
              <a:ea typeface="Hiragino Kaku Gothic Pro W6" charset="-128"/>
              <a:cs typeface="Hiragino Kaku Gothic Pro W6" charset="-128"/>
            </a:endParaRPr>
          </a:p>
        </p:txBody>
      </p:sp>
      <p:graphicFrame>
        <p:nvGraphicFramePr>
          <p:cNvPr id="9" name="表 8">
            <a:extLst>
              <a:ext uri="{FF2B5EF4-FFF2-40B4-BE49-F238E27FC236}">
                <a16:creationId xmlns:a16="http://schemas.microsoft.com/office/drawing/2014/main" id="{EC7D8F86-1505-A34E-94AB-A805D6C85A3A}"/>
              </a:ext>
            </a:extLst>
          </p:cNvPr>
          <p:cNvGraphicFramePr>
            <a:graphicFrameLocks noGrp="1"/>
          </p:cNvGraphicFramePr>
          <p:nvPr/>
        </p:nvGraphicFramePr>
        <p:xfrm>
          <a:off x="5053930" y="3276791"/>
          <a:ext cx="3782291" cy="3241040"/>
        </p:xfrm>
        <a:graphic>
          <a:graphicData uri="http://schemas.openxmlformats.org/drawingml/2006/table">
            <a:tbl>
              <a:tblPr firstRow="1" bandRow="1">
                <a:tableStyleId>{5C22544A-7EE6-4342-B048-85BDC9FD1C3A}</a:tableStyleId>
              </a:tblPr>
              <a:tblGrid>
                <a:gridCol w="723417">
                  <a:extLst>
                    <a:ext uri="{9D8B030D-6E8A-4147-A177-3AD203B41FA5}">
                      <a16:colId xmlns:a16="http://schemas.microsoft.com/office/drawing/2014/main" val="20000"/>
                    </a:ext>
                  </a:extLst>
                </a:gridCol>
                <a:gridCol w="2075201">
                  <a:extLst>
                    <a:ext uri="{9D8B030D-6E8A-4147-A177-3AD203B41FA5}">
                      <a16:colId xmlns:a16="http://schemas.microsoft.com/office/drawing/2014/main" val="20001"/>
                    </a:ext>
                  </a:extLst>
                </a:gridCol>
                <a:gridCol w="983673">
                  <a:extLst>
                    <a:ext uri="{9D8B030D-6E8A-4147-A177-3AD203B41FA5}">
                      <a16:colId xmlns:a16="http://schemas.microsoft.com/office/drawing/2014/main" val="20002"/>
                    </a:ext>
                  </a:extLst>
                </a:gridCol>
              </a:tblGrid>
              <a:tr h="370840">
                <a:tc>
                  <a:txBody>
                    <a:bodyPr/>
                    <a:lstStyle/>
                    <a:p>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発汗</a:t>
                      </a:r>
                      <a:endParaRPr kumimoji="1" lang="en-US" altLang="ja-JP" sz="1400" dirty="0">
                        <a:solidFill>
                          <a:schemeClr val="bg2">
                            <a:lumMod val="25000"/>
                          </a:schemeClr>
                        </a:solidFill>
                        <a:latin typeface="Hiragino Kaku Gothic Std W8" panose="020B0800000000000000" pitchFamily="34" charset="-128"/>
                        <a:ea typeface="Hiragino Kaku Gothic Std W8" panose="020B0800000000000000" pitchFamily="34" charset="-128"/>
                      </a:endParaRPr>
                    </a:p>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（温熱性発汗）</a:t>
                      </a:r>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不感蒸散</a:t>
                      </a:r>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extLst>
                  <a:ext uri="{0D108BD9-81ED-4DB2-BD59-A6C34878D82A}">
                    <a16:rowId xmlns:a16="http://schemas.microsoft.com/office/drawing/2014/main" val="10000"/>
                  </a:ext>
                </a:extLst>
              </a:tr>
              <a:tr h="370840">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実態</a:t>
                      </a:r>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蒸散水分</a:t>
                      </a:r>
                      <a:endParaRPr kumimoji="1" lang="en-US" altLang="ja-JP" sz="1400" dirty="0">
                        <a:solidFill>
                          <a:schemeClr val="bg2">
                            <a:lumMod val="25000"/>
                          </a:schemeClr>
                        </a:solidFill>
                        <a:latin typeface="Hiragino Kaku Gothic Std W8" panose="020B0800000000000000" pitchFamily="34" charset="-128"/>
                        <a:ea typeface="Hiragino Kaku Gothic Std W8" panose="020B0800000000000000" pitchFamily="34" charset="-128"/>
                      </a:endParaRPr>
                    </a:p>
                    <a:p>
                      <a:r>
                        <a:rPr kumimoji="1" lang="en-US" altLang="ja-JP" sz="1400" dirty="0">
                          <a:solidFill>
                            <a:schemeClr val="bg2">
                              <a:lumMod val="25000"/>
                            </a:schemeClr>
                          </a:solidFill>
                          <a:latin typeface="Hiragino Kaku Gothic Std W8" panose="020B0800000000000000" pitchFamily="34" charset="-128"/>
                          <a:ea typeface="Hiragino Kaku Gothic Std W8" panose="020B0800000000000000" pitchFamily="34" charset="-128"/>
                        </a:rPr>
                        <a:t>※</a:t>
                      </a:r>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蒸散しきれないものは水として流れ落ちる（無効発汗という。）</a:t>
                      </a:r>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蒸散水分</a:t>
                      </a:r>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extLst>
                  <a:ext uri="{0D108BD9-81ED-4DB2-BD59-A6C34878D82A}">
                    <a16:rowId xmlns:a16="http://schemas.microsoft.com/office/drawing/2014/main" val="10001"/>
                  </a:ext>
                </a:extLst>
              </a:tr>
              <a:tr h="370840">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目的</a:t>
                      </a:r>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熱放散</a:t>
                      </a:r>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a:t>
                      </a:r>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extLst>
                  <a:ext uri="{0D108BD9-81ED-4DB2-BD59-A6C34878D82A}">
                    <a16:rowId xmlns:a16="http://schemas.microsoft.com/office/drawing/2014/main" val="10002"/>
                  </a:ext>
                </a:extLst>
              </a:tr>
              <a:tr h="370840">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水分量</a:t>
                      </a:r>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多い</a:t>
                      </a:r>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少ない</a:t>
                      </a:r>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extLst>
                  <a:ext uri="{0D108BD9-81ED-4DB2-BD59-A6C34878D82A}">
                    <a16:rowId xmlns:a16="http://schemas.microsoft.com/office/drawing/2014/main" val="10003"/>
                  </a:ext>
                </a:extLst>
              </a:tr>
              <a:tr h="370840">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トリガ</a:t>
                      </a:r>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暑熱負荷</a:t>
                      </a:r>
                      <a:endParaRPr kumimoji="1" lang="en-US" altLang="ja-JP" sz="1400" dirty="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a:t>
                      </a:r>
                      <a:endParaRPr kumimoji="1" lang="en-US" altLang="ja-JP" sz="1400" dirty="0">
                        <a:solidFill>
                          <a:schemeClr val="bg2">
                            <a:lumMod val="25000"/>
                          </a:schemeClr>
                        </a:solidFill>
                        <a:latin typeface="Hiragino Kaku Gothic Std W8" panose="020B0800000000000000" pitchFamily="34" charset="-128"/>
                        <a:ea typeface="Hiragino Kaku Gothic Std W8" panose="020B0800000000000000" pitchFamily="34" charset="-128"/>
                      </a:endParaRPr>
                    </a:p>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常に発生</a:t>
                      </a:r>
                      <a:endParaRPr kumimoji="1" lang="en-US" altLang="ja-JP" sz="1400" dirty="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extLst>
                  <a:ext uri="{0D108BD9-81ED-4DB2-BD59-A6C34878D82A}">
                    <a16:rowId xmlns:a16="http://schemas.microsoft.com/office/drawing/2014/main" val="10004"/>
                  </a:ext>
                </a:extLst>
              </a:tr>
              <a:tr h="370840">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中枢の関与</a:t>
                      </a:r>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a:t>
                      </a:r>
                      <a:endPar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tc>
                  <a:txBody>
                    <a:bodyPr/>
                    <a:lstStyle/>
                    <a:p>
                      <a:r>
                        <a:rPr kumimoji="1" lang="ja-JP" altLang="en-US" sz="1400">
                          <a:solidFill>
                            <a:schemeClr val="bg2">
                              <a:lumMod val="25000"/>
                            </a:schemeClr>
                          </a:solidFill>
                          <a:latin typeface="Hiragino Kaku Gothic Std W8" panose="020B0800000000000000" pitchFamily="34" charset="-128"/>
                          <a:ea typeface="Hiragino Kaku Gothic Std W8" panose="020B0800000000000000" pitchFamily="34" charset="-128"/>
                        </a:rPr>
                        <a:t>－</a:t>
                      </a:r>
                      <a:endParaRPr kumimoji="1" lang="en-US" altLang="ja-JP" sz="1400" dirty="0">
                        <a:solidFill>
                          <a:schemeClr val="bg2">
                            <a:lumMod val="25000"/>
                          </a:schemeClr>
                        </a:solidFill>
                        <a:latin typeface="Hiragino Kaku Gothic Std W8" panose="020B0800000000000000" pitchFamily="34" charset="-128"/>
                        <a:ea typeface="Hiragino Kaku Gothic Std W8" panose="020B0800000000000000" pitchFamily="34" charset="-128"/>
                        <a:cs typeface="HGMaruGothicMPRO" charset="-128"/>
                      </a:endParaRPr>
                    </a:p>
                  </a:txBody>
                  <a:tcPr/>
                </a:tc>
                <a:extLst>
                  <a:ext uri="{0D108BD9-81ED-4DB2-BD59-A6C34878D82A}">
                    <a16:rowId xmlns:a16="http://schemas.microsoft.com/office/drawing/2014/main" val="10005"/>
                  </a:ext>
                </a:extLst>
              </a:tr>
            </a:tbl>
          </a:graphicData>
        </a:graphic>
      </p:graphicFrame>
      <p:pic>
        <p:nvPicPr>
          <p:cNvPr id="2" name="図 1">
            <a:extLst>
              <a:ext uri="{FF2B5EF4-FFF2-40B4-BE49-F238E27FC236}">
                <a16:creationId xmlns:a16="http://schemas.microsoft.com/office/drawing/2014/main" id="{B41519FD-8482-814E-BDDA-3A321B3F1D7A}"/>
              </a:ext>
            </a:extLst>
          </p:cNvPr>
          <p:cNvPicPr>
            <a:picLocks noChangeAspect="1"/>
          </p:cNvPicPr>
          <p:nvPr/>
        </p:nvPicPr>
        <p:blipFill>
          <a:blip r:embed="rId3"/>
          <a:stretch>
            <a:fillRect/>
          </a:stretch>
        </p:blipFill>
        <p:spPr>
          <a:xfrm>
            <a:off x="136958" y="3793790"/>
            <a:ext cx="3379919" cy="2876956"/>
          </a:xfrm>
          <a:prstGeom prst="rect">
            <a:avLst/>
          </a:prstGeom>
        </p:spPr>
      </p:pic>
      <p:sp>
        <p:nvSpPr>
          <p:cNvPr id="10" name="テキスト ボックス 9">
            <a:extLst>
              <a:ext uri="{FF2B5EF4-FFF2-40B4-BE49-F238E27FC236}">
                <a16:creationId xmlns:a16="http://schemas.microsoft.com/office/drawing/2014/main" id="{AAC8D1E8-173A-FC41-8F0C-2F0F1364EC8C}"/>
              </a:ext>
            </a:extLst>
          </p:cNvPr>
          <p:cNvSpPr txBox="1"/>
          <p:nvPr/>
        </p:nvSpPr>
        <p:spPr>
          <a:xfrm>
            <a:off x="5053930" y="2916572"/>
            <a:ext cx="1844014" cy="338554"/>
          </a:xfrm>
          <a:prstGeom prst="rect">
            <a:avLst/>
          </a:prstGeom>
          <a:noFill/>
        </p:spPr>
        <p:txBody>
          <a:bodyPr wrap="square" rtlCol="0">
            <a:spAutoFit/>
          </a:bodyPr>
          <a:lstStyle/>
          <a:p>
            <a:r>
              <a:rPr lang="ja-JP" altLang="en-US" sz="1600">
                <a:solidFill>
                  <a:schemeClr val="accent1">
                    <a:lumMod val="50000"/>
                  </a:schemeClr>
                </a:solidFill>
                <a:latin typeface="Hiragino Kaku Gothic Pro W6" charset="-128"/>
                <a:ea typeface="Hiragino Kaku Gothic Pro W6" charset="-128"/>
                <a:cs typeface="Hiragino Kaku Gothic Pro W6" charset="-128"/>
              </a:rPr>
              <a:t>発汗と不感蒸泄</a:t>
            </a:r>
            <a:endParaRPr lang="en-US" altLang="ja-JP" sz="1600" dirty="0">
              <a:solidFill>
                <a:schemeClr val="accent1">
                  <a:lumMod val="50000"/>
                </a:schemeClr>
              </a:solidFill>
              <a:latin typeface="Hiragino Kaku Gothic Pro W6" charset="-128"/>
              <a:ea typeface="Hiragino Kaku Gothic Pro W6" charset="-128"/>
              <a:cs typeface="Hiragino Kaku Gothic Pro W6" charset="-128"/>
            </a:endParaRPr>
          </a:p>
        </p:txBody>
      </p:sp>
      <p:sp>
        <p:nvSpPr>
          <p:cNvPr id="3" name="正方形/長方形 2">
            <a:extLst>
              <a:ext uri="{FF2B5EF4-FFF2-40B4-BE49-F238E27FC236}">
                <a16:creationId xmlns:a16="http://schemas.microsoft.com/office/drawing/2014/main" id="{CB9D14DB-8687-944A-8E01-5DFA0F9A4D40}"/>
              </a:ext>
            </a:extLst>
          </p:cNvPr>
          <p:cNvSpPr/>
          <p:nvPr/>
        </p:nvSpPr>
        <p:spPr>
          <a:xfrm>
            <a:off x="3356870" y="5736514"/>
            <a:ext cx="1376656" cy="938719"/>
          </a:xfrm>
          <a:prstGeom prst="rect">
            <a:avLst/>
          </a:prstGeom>
        </p:spPr>
        <p:txBody>
          <a:bodyPr wrap="square">
            <a:spAutoFit/>
          </a:bodyPr>
          <a:lstStyle/>
          <a:p>
            <a:r>
              <a:rPr lang="ja-JP" altLang="en-US" sz="1100">
                <a:solidFill>
                  <a:schemeClr val="tx1">
                    <a:lumMod val="65000"/>
                    <a:lumOff val="35000"/>
                  </a:schemeClr>
                </a:solidFill>
                <a:latin typeface="Hiragino Kaku Gothic Std W8" panose="020B0800000000000000" pitchFamily="34" charset="-128"/>
                <a:ea typeface="Hiragino Kaku Gothic Std W8" panose="020B0800000000000000" pitchFamily="34" charset="-128"/>
                <a:cs typeface="HGMaruGothicMPRO" charset="-128"/>
              </a:rPr>
              <a:t>花王</a:t>
            </a:r>
            <a:r>
              <a:rPr lang="en-US" altLang="ja-JP" sz="1100" dirty="0">
                <a:solidFill>
                  <a:schemeClr val="tx1">
                    <a:lumMod val="65000"/>
                    <a:lumOff val="35000"/>
                  </a:schemeClr>
                </a:solidFill>
                <a:latin typeface="Hiragino Kaku Gothic Std W8" panose="020B0800000000000000" pitchFamily="34" charset="-128"/>
                <a:ea typeface="Hiragino Kaku Gothic Std W8" panose="020B0800000000000000" pitchFamily="34" charset="-128"/>
                <a:cs typeface="HGMaruGothicMPRO" charset="-128"/>
              </a:rPr>
              <a:t>HP : </a:t>
            </a:r>
            <a:r>
              <a:rPr lang="ja-JP" altLang="en-US" sz="1100">
                <a:solidFill>
                  <a:schemeClr val="tx1">
                    <a:lumMod val="65000"/>
                    <a:lumOff val="35000"/>
                  </a:schemeClr>
                </a:solidFill>
                <a:latin typeface="Hiragino Kaku Gothic Std W8" panose="020B0800000000000000" pitchFamily="34" charset="-128"/>
                <a:ea typeface="Hiragino Kaku Gothic Std W8" panose="020B0800000000000000" pitchFamily="34" charset="-128"/>
                <a:cs typeface="HGMaruGothicMPRO" charset="-128"/>
              </a:rPr>
              <a:t>http://www.kao.com/jp/binkanhada/skin_02_06.html</a:t>
            </a:r>
          </a:p>
        </p:txBody>
      </p:sp>
      <p:sp>
        <p:nvSpPr>
          <p:cNvPr id="12" name="テキスト ボックス 11">
            <a:extLst>
              <a:ext uri="{FF2B5EF4-FFF2-40B4-BE49-F238E27FC236}">
                <a16:creationId xmlns:a16="http://schemas.microsoft.com/office/drawing/2014/main" id="{C77025EB-05CD-E440-A030-300C0B72B7CA}"/>
              </a:ext>
            </a:extLst>
          </p:cNvPr>
          <p:cNvSpPr txBox="1"/>
          <p:nvPr/>
        </p:nvSpPr>
        <p:spPr>
          <a:xfrm>
            <a:off x="267196" y="2593460"/>
            <a:ext cx="4172724" cy="1200329"/>
          </a:xfrm>
          <a:prstGeom prst="rect">
            <a:avLst/>
          </a:prstGeom>
          <a:noFill/>
        </p:spPr>
        <p:txBody>
          <a:bodyPr wrap="square" rtlCol="0">
            <a:spAutoFit/>
          </a:bodyPr>
          <a:lstStyle/>
          <a:p>
            <a:r>
              <a:rPr lang="ja-JP" altLang="en-US">
                <a:solidFill>
                  <a:schemeClr val="tx1">
                    <a:lumMod val="75000"/>
                    <a:lumOff val="25000"/>
                  </a:schemeClr>
                </a:solidFill>
                <a:latin typeface="Hiragino Kaku Gothic Pro W6" charset="-128"/>
                <a:ea typeface="Hiragino Kaku Gothic Pro W6" charset="-128"/>
                <a:cs typeface="Hiragino Kaku Gothic Pro W6" charset="-128"/>
              </a:rPr>
              <a:t>皮膚のバリア機能とは、人体にとって大切な水分の蒸発を防ぐこと。</a:t>
            </a:r>
            <a:endParaRPr lang="en-US" altLang="ja-JP" dirty="0">
              <a:solidFill>
                <a:schemeClr val="tx1">
                  <a:lumMod val="75000"/>
                  <a:lumOff val="25000"/>
                </a:schemeClr>
              </a:solidFill>
              <a:latin typeface="Hiragino Kaku Gothic Pro W6" charset="-128"/>
              <a:ea typeface="Hiragino Kaku Gothic Pro W6" charset="-128"/>
              <a:cs typeface="Hiragino Kaku Gothic Pro W6" charset="-128"/>
            </a:endParaRPr>
          </a:p>
          <a:p>
            <a:r>
              <a:rPr lang="ja-JP" altLang="en-US">
                <a:solidFill>
                  <a:schemeClr val="tx1">
                    <a:lumMod val="75000"/>
                    <a:lumOff val="25000"/>
                  </a:schemeClr>
                </a:solidFill>
                <a:latin typeface="Hiragino Kaku Gothic Pro W6" charset="-128"/>
                <a:ea typeface="Hiragino Kaku Gothic Pro W6" charset="-128"/>
                <a:cs typeface="Hiragino Kaku Gothic Pro W6" charset="-128"/>
              </a:rPr>
              <a:t>皮膚から絶えず水分が蒸散している場合、皮膚のバリア機能が弱いと言える。</a:t>
            </a:r>
            <a:endParaRPr lang="en-US" altLang="ja-JP" dirty="0">
              <a:solidFill>
                <a:schemeClr val="tx1">
                  <a:lumMod val="75000"/>
                  <a:lumOff val="25000"/>
                </a:schemeClr>
              </a:solidFill>
              <a:latin typeface="Hiragino Kaku Gothic Pro W6" charset="-128"/>
              <a:ea typeface="Hiragino Kaku Gothic Pro W6" charset="-128"/>
              <a:cs typeface="Hiragino Kaku Gothic Pro W6" charset="-128"/>
            </a:endParaRPr>
          </a:p>
        </p:txBody>
      </p:sp>
      <p:sp>
        <p:nvSpPr>
          <p:cNvPr id="4" name="スライド番号プレースホルダー 3">
            <a:extLst>
              <a:ext uri="{FF2B5EF4-FFF2-40B4-BE49-F238E27FC236}">
                <a16:creationId xmlns:a16="http://schemas.microsoft.com/office/drawing/2014/main" id="{A689F177-D987-A440-A377-324DE4C3F9D4}"/>
              </a:ext>
            </a:extLst>
          </p:cNvPr>
          <p:cNvSpPr>
            <a:spLocks noGrp="1"/>
          </p:cNvSpPr>
          <p:nvPr>
            <p:ph type="sldNum" sz="quarter" idx="12"/>
          </p:nvPr>
        </p:nvSpPr>
        <p:spPr/>
        <p:txBody>
          <a:bodyPr/>
          <a:lstStyle/>
          <a:p>
            <a:fld id="{5F1021A1-9BCE-654D-882C-89216AC2DA0E}" type="slidenum">
              <a:rPr kumimoji="1" lang="ja-JP" altLang="en-US" smtClean="0"/>
              <a:t>5</a:t>
            </a:fld>
            <a:endParaRPr kumimoji="1" lang="ja-JP" altLang="en-US"/>
          </a:p>
        </p:txBody>
      </p:sp>
    </p:spTree>
    <p:extLst>
      <p:ext uri="{BB962C8B-B14F-4D97-AF65-F5344CB8AC3E}">
        <p14:creationId xmlns:p14="http://schemas.microsoft.com/office/powerpoint/2010/main" val="334468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
            <a:ext cx="9144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サブタイトル 2"/>
          <p:cNvSpPr txBox="1">
            <a:spLocks/>
          </p:cNvSpPr>
          <p:nvPr/>
        </p:nvSpPr>
        <p:spPr>
          <a:xfrm>
            <a:off x="145229" y="127112"/>
            <a:ext cx="6816010" cy="304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a:solidFill>
                  <a:schemeClr val="bg1"/>
                </a:solidFill>
                <a:latin typeface="Hiragino Kaku Gothic Pro W6" charset="-128"/>
                <a:ea typeface="Hiragino Kaku Gothic Pro W6" charset="-128"/>
                <a:cs typeface="Hiragino Kaku Gothic Pro W6" charset="-128"/>
              </a:rPr>
              <a:t>発汗の部位差と一般的な発汗量測定部位</a:t>
            </a:r>
            <a:endParaRPr lang="ja-JP" altLang="en-US" sz="2000" dirty="0">
              <a:solidFill>
                <a:schemeClr val="bg1"/>
              </a:solidFill>
              <a:latin typeface="Hiragino Kaku Gothic Pro W6" charset="-128"/>
              <a:ea typeface="Hiragino Kaku Gothic Pro W6" charset="-128"/>
              <a:cs typeface="Hiragino Kaku Gothic Pro W6" charset="-128"/>
            </a:endParaRPr>
          </a:p>
        </p:txBody>
      </p:sp>
      <p:pic>
        <p:nvPicPr>
          <p:cNvPr id="2" name="図 1">
            <a:extLst>
              <a:ext uri="{FF2B5EF4-FFF2-40B4-BE49-F238E27FC236}">
                <a16:creationId xmlns:a16="http://schemas.microsoft.com/office/drawing/2014/main" id="{296CC6D4-7746-724B-9585-80B9627492D6}"/>
              </a:ext>
            </a:extLst>
          </p:cNvPr>
          <p:cNvPicPr>
            <a:picLocks noChangeAspect="1"/>
          </p:cNvPicPr>
          <p:nvPr/>
        </p:nvPicPr>
        <p:blipFill>
          <a:blip r:embed="rId3"/>
          <a:stretch>
            <a:fillRect/>
          </a:stretch>
        </p:blipFill>
        <p:spPr>
          <a:xfrm>
            <a:off x="145229" y="774234"/>
            <a:ext cx="6080842" cy="5536027"/>
          </a:xfrm>
          <a:prstGeom prst="rect">
            <a:avLst/>
          </a:prstGeom>
        </p:spPr>
      </p:pic>
      <p:graphicFrame>
        <p:nvGraphicFramePr>
          <p:cNvPr id="4" name="表 3">
            <a:extLst>
              <a:ext uri="{FF2B5EF4-FFF2-40B4-BE49-F238E27FC236}">
                <a16:creationId xmlns:a16="http://schemas.microsoft.com/office/drawing/2014/main" id="{460CCB63-5372-784F-B03E-AA5382E8740F}"/>
              </a:ext>
            </a:extLst>
          </p:cNvPr>
          <p:cNvGraphicFramePr>
            <a:graphicFrameLocks noGrp="1"/>
          </p:cNvGraphicFramePr>
          <p:nvPr/>
        </p:nvGraphicFramePr>
        <p:xfrm>
          <a:off x="4444181" y="2137138"/>
          <a:ext cx="4503174" cy="4267200"/>
        </p:xfrm>
        <a:graphic>
          <a:graphicData uri="http://schemas.openxmlformats.org/drawingml/2006/table">
            <a:tbl>
              <a:tblPr/>
              <a:tblGrid>
                <a:gridCol w="1025328">
                  <a:extLst>
                    <a:ext uri="{9D8B030D-6E8A-4147-A177-3AD203B41FA5}">
                      <a16:colId xmlns:a16="http://schemas.microsoft.com/office/drawing/2014/main" val="3630472939"/>
                    </a:ext>
                  </a:extLst>
                </a:gridCol>
                <a:gridCol w="1255756">
                  <a:extLst>
                    <a:ext uri="{9D8B030D-6E8A-4147-A177-3AD203B41FA5}">
                      <a16:colId xmlns:a16="http://schemas.microsoft.com/office/drawing/2014/main" val="1258938747"/>
                    </a:ext>
                  </a:extLst>
                </a:gridCol>
                <a:gridCol w="2222090">
                  <a:extLst>
                    <a:ext uri="{9D8B030D-6E8A-4147-A177-3AD203B41FA5}">
                      <a16:colId xmlns:a16="http://schemas.microsoft.com/office/drawing/2014/main" val="1394004616"/>
                    </a:ext>
                  </a:extLst>
                </a:gridCol>
              </a:tblGrid>
              <a:tr h="323463">
                <a:tc>
                  <a:txBody>
                    <a:bodyPr/>
                    <a:lstStyle/>
                    <a:p>
                      <a:r>
                        <a:rPr lang="ja-JP" altLang="en-US" b="1">
                          <a:solidFill>
                            <a:srgbClr val="FFFFFF"/>
                          </a:solidFill>
                          <a:effectLst/>
                          <a:latin typeface="Hiragino Sans" panose="020B0400000000000000" pitchFamily="34" charset="-128"/>
                          <a:ea typeface="Hiragino Sans" panose="020B0400000000000000" pitchFamily="34" charset="-128"/>
                        </a:rPr>
                        <a:t>対象</a:t>
                      </a:r>
                      <a:endParaRPr lang="ja-JP" altLang="en-US">
                        <a:effectLst/>
                      </a:endParaRPr>
                    </a:p>
                  </a:txBody>
                  <a:tcPr marL="38100" marR="38100" marT="38100" marB="38100" anchor="ctr">
                    <a:lnL w="12700" cap="flat" cmpd="sng" algn="ctr">
                      <a:solidFill>
                        <a:srgbClr val="80FEBB"/>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ap="flat" cmpd="sng" algn="ctr">
                      <a:solidFill>
                        <a:srgbClr val="80FEBB"/>
                      </a:solidFill>
                      <a:prstDash val="solid"/>
                      <a:round/>
                      <a:headEnd type="none" w="med" len="med"/>
                      <a:tailEnd type="none" w="med" len="med"/>
                    </a:lnT>
                    <a:lnB w="9525" cap="flat" cmpd="sng" algn="ctr">
                      <a:solidFill>
                        <a:srgbClr val="EE7D15"/>
                      </a:solidFill>
                      <a:prstDash val="solid"/>
                      <a:round/>
                      <a:headEnd type="none" w="med" len="med"/>
                      <a:tailEnd type="none" w="med" len="med"/>
                    </a:lnB>
                    <a:solidFill>
                      <a:srgbClr val="0B4EB3"/>
                    </a:solidFill>
                  </a:tcPr>
                </a:tc>
                <a:tc>
                  <a:txBody>
                    <a:bodyPr/>
                    <a:lstStyle/>
                    <a:p>
                      <a:r>
                        <a:rPr lang="ja-JP" altLang="en-US">
                          <a:solidFill>
                            <a:srgbClr val="000000"/>
                          </a:solidFill>
                          <a:effectLst/>
                          <a:latin typeface="Hiragino Sans" panose="020B0400000000000000" pitchFamily="34" charset="-128"/>
                          <a:ea typeface="Hiragino Sans" panose="020B0400000000000000" pitchFamily="34" charset="-128"/>
                        </a:rPr>
                        <a:t>測定部位</a:t>
                      </a:r>
                      <a:endParaRPr lang="ja-JP" altLang="en-US">
                        <a:effectLst/>
                      </a:endParaRP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r>
                        <a:rPr lang="ja-JP" altLang="en-US">
                          <a:solidFill>
                            <a:srgbClr val="000000"/>
                          </a:solidFill>
                          <a:effectLst/>
                          <a:latin typeface="Hiragino Sans" panose="020B0400000000000000" pitchFamily="34" charset="-128"/>
                          <a:ea typeface="Hiragino Sans" panose="020B0400000000000000" pitchFamily="34" charset="-128"/>
                        </a:rPr>
                        <a:t>特徴</a:t>
                      </a:r>
                      <a:endParaRPr lang="ja-JP" altLang="en-US">
                        <a:effectLst/>
                      </a:endParaRP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160504325"/>
                  </a:ext>
                </a:extLst>
              </a:tr>
              <a:tr h="263693">
                <a:tc rowSpan="3">
                  <a:txBody>
                    <a:bodyPr/>
                    <a:lstStyle/>
                    <a:p>
                      <a:r>
                        <a:rPr lang="ja-JP" altLang="en-US" b="1">
                          <a:solidFill>
                            <a:srgbClr val="FFFFFF"/>
                          </a:solidFill>
                          <a:effectLst/>
                          <a:latin typeface="Hiragino Sans" panose="020B0400000000000000" pitchFamily="34" charset="-128"/>
                          <a:ea typeface="Hiragino Sans" panose="020B0400000000000000" pitchFamily="34" charset="-128"/>
                        </a:rPr>
                        <a:t>温熱性発汗</a:t>
                      </a:r>
                      <a:endParaRPr lang="ja-JP" altLang="en-US">
                        <a:effectLst/>
                      </a:endParaRPr>
                    </a:p>
                  </a:txBody>
                  <a:tcPr marL="38100" marR="38100" marT="38100" marB="38100" anchor="ctr">
                    <a:lnL w="9525" cap="flat" cmpd="sng" algn="ctr">
                      <a:solidFill>
                        <a:srgbClr val="EE7D15"/>
                      </a:solidFill>
                      <a:prstDash val="solid"/>
                      <a:round/>
                      <a:headEnd type="none" w="med" len="med"/>
                      <a:tailEnd type="none" w="med" len="med"/>
                    </a:lnL>
                    <a:lnR w="9525" cap="flat" cmpd="sng" algn="ctr">
                      <a:solidFill>
                        <a:srgbClr val="EE7D15"/>
                      </a:solidFill>
                      <a:prstDash val="solid"/>
                      <a:round/>
                      <a:headEnd type="none" w="med" len="med"/>
                      <a:tailEnd type="none" w="med" len="med"/>
                    </a:lnR>
                    <a:lnT w="9525" cap="flat" cmpd="sng" algn="ctr">
                      <a:solidFill>
                        <a:srgbClr val="EE7D15"/>
                      </a:solidFill>
                      <a:prstDash val="solid"/>
                      <a:round/>
                      <a:headEnd type="none" w="med" len="med"/>
                      <a:tailEnd type="none" w="med" len="med"/>
                    </a:lnT>
                    <a:lnB w="9525" cap="flat" cmpd="sng" algn="ctr">
                      <a:solidFill>
                        <a:srgbClr val="E05C6C"/>
                      </a:solidFill>
                      <a:prstDash val="solid"/>
                      <a:round/>
                      <a:headEnd type="none" w="med" len="med"/>
                      <a:tailEnd type="none" w="med" len="med"/>
                    </a:lnB>
                    <a:solidFill>
                      <a:srgbClr val="BA120A"/>
                    </a:solidFill>
                  </a:tcPr>
                </a:tc>
                <a:tc>
                  <a:txBody>
                    <a:bodyPr/>
                    <a:lstStyle/>
                    <a:p>
                      <a:r>
                        <a:rPr lang="ja-JP" altLang="en-US">
                          <a:solidFill>
                            <a:srgbClr val="000000"/>
                          </a:solidFill>
                          <a:effectLst/>
                          <a:latin typeface="Hiragino Sans" panose="020B0400000000000000" pitchFamily="34" charset="-128"/>
                          <a:ea typeface="Hiragino Sans" panose="020B0400000000000000" pitchFamily="34" charset="-128"/>
                        </a:rPr>
                        <a:t>胸，背中</a:t>
                      </a:r>
                      <a:endParaRPr lang="ja-JP" altLang="en-US">
                        <a:effectLst/>
                      </a:endParaRPr>
                    </a:p>
                  </a:txBody>
                  <a:tcPr marL="47625" marR="47625" marT="0" marB="0" anchor="ctr">
                    <a:lnL w="9525" cap="flat" cmpd="sng" algn="ctr">
                      <a:solidFill>
                        <a:srgbClr val="EE7D15"/>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r>
                        <a:rPr lang="ja-JP" altLang="en-US">
                          <a:solidFill>
                            <a:srgbClr val="000000"/>
                          </a:solidFill>
                          <a:effectLst/>
                          <a:latin typeface="Hiragino Sans" panose="020B0400000000000000" pitchFamily="34" charset="-128"/>
                          <a:ea typeface="Hiragino Sans" panose="020B0400000000000000" pitchFamily="34" charset="-128"/>
                        </a:rPr>
                        <a:t>発汗量が多い。</a:t>
                      </a:r>
                      <a:endParaRPr lang="ja-JP" altLang="en-US">
                        <a:effectLst/>
                      </a:endParaRP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254531972"/>
                  </a:ext>
                </a:extLst>
              </a:tr>
              <a:tr h="1518870">
                <a:tc vMerge="1">
                  <a:txBody>
                    <a:bodyPr/>
                    <a:lstStyle/>
                    <a:p>
                      <a:endParaRPr kumimoji="1" lang="ja-JP" altLang="en-US"/>
                    </a:p>
                  </a:txBody>
                  <a:tcPr/>
                </a:tc>
                <a:tc>
                  <a:txBody>
                    <a:bodyPr/>
                    <a:lstStyle/>
                    <a:p>
                      <a:r>
                        <a:rPr lang="ja-JP" altLang="en-US">
                          <a:solidFill>
                            <a:srgbClr val="000000"/>
                          </a:solidFill>
                          <a:effectLst/>
                          <a:latin typeface="Hiragino Sans" panose="020B0400000000000000" pitchFamily="34" charset="-128"/>
                          <a:ea typeface="Hiragino Sans" panose="020B0400000000000000" pitchFamily="34" charset="-128"/>
                        </a:rPr>
                        <a:t>わきの下</a:t>
                      </a:r>
                      <a:endParaRPr lang="ja-JP" altLang="en-US">
                        <a:effectLst/>
                      </a:endParaRPr>
                    </a:p>
                  </a:txBody>
                  <a:tcPr marL="47625" marR="47625" marT="0" marB="0" anchor="ctr">
                    <a:lnL w="9525" cap="flat" cmpd="sng" algn="ctr">
                      <a:solidFill>
                        <a:srgbClr val="EE7D15"/>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DCDFE2"/>
                    </a:solidFill>
                  </a:tcPr>
                </a:tc>
                <a:tc>
                  <a:txBody>
                    <a:bodyPr/>
                    <a:lstStyle/>
                    <a:p>
                      <a:r>
                        <a:rPr lang="ja-JP" altLang="en-US">
                          <a:solidFill>
                            <a:srgbClr val="000000"/>
                          </a:solidFill>
                          <a:effectLst/>
                          <a:latin typeface="Hiragino Sans" panose="020B0400000000000000" pitchFamily="34" charset="-128"/>
                          <a:ea typeface="Hiragino Sans" panose="020B0400000000000000" pitchFamily="34" charset="-128"/>
                        </a:rPr>
                        <a:t>比較的早く温熱性発汗が始まるが発汗量は他の部位より少ない傾向がある。あまり暑くないときは他の部位より多いこともある。</a:t>
                      </a:r>
                      <a:endParaRPr lang="ja-JP" altLang="en-US">
                        <a:effectLst/>
                      </a:endParaRP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DCDFE2"/>
                    </a:solidFill>
                  </a:tcPr>
                </a:tc>
                <a:extLst>
                  <a:ext uri="{0D108BD9-81ED-4DB2-BD59-A6C34878D82A}">
                    <a16:rowId xmlns:a16="http://schemas.microsoft.com/office/drawing/2014/main" val="828446823"/>
                  </a:ext>
                </a:extLst>
              </a:tr>
              <a:tr h="759435">
                <a:tc vMerge="1">
                  <a:txBody>
                    <a:bodyPr/>
                    <a:lstStyle/>
                    <a:p>
                      <a:endParaRPr kumimoji="1" lang="ja-JP" altLang="en-US"/>
                    </a:p>
                  </a:txBody>
                  <a:tcPr/>
                </a:tc>
                <a:tc>
                  <a:txBody>
                    <a:bodyPr/>
                    <a:lstStyle/>
                    <a:p>
                      <a:r>
                        <a:rPr lang="ja-JP" altLang="en-US">
                          <a:solidFill>
                            <a:srgbClr val="000000"/>
                          </a:solidFill>
                          <a:effectLst/>
                          <a:latin typeface="Hiragino Sans" panose="020B0400000000000000" pitchFamily="34" charset="-128"/>
                          <a:ea typeface="Hiragino Sans" panose="020B0400000000000000" pitchFamily="34" charset="-128"/>
                        </a:rPr>
                        <a:t>額（頭部）</a:t>
                      </a:r>
                      <a:endParaRPr lang="ja-JP" altLang="en-US">
                        <a:effectLst/>
                      </a:endParaRPr>
                    </a:p>
                  </a:txBody>
                  <a:tcPr marL="47625" marR="47625" marT="0" marB="0" anchor="ctr">
                    <a:lnL w="9525" cap="flat" cmpd="sng" algn="ctr">
                      <a:solidFill>
                        <a:srgbClr val="EE7D15"/>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00B5ED"/>
                      </a:solidFill>
                      <a:prstDash val="solid"/>
                      <a:round/>
                      <a:headEnd type="none" w="med" len="med"/>
                      <a:tailEnd type="none" w="med" len="med"/>
                    </a:lnB>
                    <a:solidFill>
                      <a:srgbClr val="FFFFFF"/>
                    </a:solidFill>
                  </a:tcPr>
                </a:tc>
                <a:tc>
                  <a:txBody>
                    <a:bodyPr/>
                    <a:lstStyle/>
                    <a:p>
                      <a:r>
                        <a:rPr lang="ja-JP" altLang="en-US">
                          <a:solidFill>
                            <a:srgbClr val="000000"/>
                          </a:solidFill>
                          <a:effectLst/>
                          <a:latin typeface="Hiragino Sans" panose="020B0400000000000000" pitchFamily="34" charset="-128"/>
                          <a:ea typeface="Hiragino Sans" panose="020B0400000000000000" pitchFamily="34" charset="-128"/>
                        </a:rPr>
                        <a:t>発汗量が多く，比較的早く温熱性発汗が始まる。</a:t>
                      </a:r>
                      <a:endParaRPr lang="ja-JP" altLang="en-US">
                        <a:effectLst/>
                      </a:endParaRP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F0D9D4"/>
                      </a:solidFill>
                      <a:prstDash val="solid"/>
                      <a:round/>
                      <a:headEnd type="none" w="med" len="med"/>
                      <a:tailEnd type="none" w="med" len="med"/>
                    </a:lnB>
                    <a:solidFill>
                      <a:srgbClr val="FFFFFF"/>
                    </a:solidFill>
                  </a:tcPr>
                </a:tc>
                <a:extLst>
                  <a:ext uri="{0D108BD9-81ED-4DB2-BD59-A6C34878D82A}">
                    <a16:rowId xmlns:a16="http://schemas.microsoft.com/office/drawing/2014/main" val="2340360867"/>
                  </a:ext>
                </a:extLst>
              </a:tr>
              <a:tr h="644655">
                <a:tc>
                  <a:txBody>
                    <a:bodyPr/>
                    <a:lstStyle/>
                    <a:p>
                      <a:r>
                        <a:rPr lang="ja-JP" altLang="en-US" b="1">
                          <a:solidFill>
                            <a:srgbClr val="FFFFFF"/>
                          </a:solidFill>
                          <a:effectLst/>
                          <a:latin typeface="Hiragino Sans" panose="020B0400000000000000" pitchFamily="34" charset="-128"/>
                          <a:ea typeface="Hiragino Sans" panose="020B0400000000000000" pitchFamily="34" charset="-128"/>
                        </a:rPr>
                        <a:t>精神性発汗</a:t>
                      </a:r>
                      <a:endParaRPr lang="ja-JP" altLang="en-US">
                        <a:effectLst/>
                      </a:endParaRPr>
                    </a:p>
                  </a:txBody>
                  <a:tcPr marL="38100" marR="38100" marT="38100" marB="38100" anchor="ctr">
                    <a:lnL w="12700" cap="flat" cmpd="sng" algn="ctr">
                      <a:solidFill>
                        <a:srgbClr val="E05C6C"/>
                      </a:solidFill>
                      <a:prstDash val="solid"/>
                      <a:round/>
                      <a:headEnd type="none" w="med" len="med"/>
                      <a:tailEnd type="none" w="med" len="med"/>
                    </a:lnL>
                    <a:lnR w="9525" cap="flat" cmpd="sng" algn="ctr">
                      <a:solidFill>
                        <a:srgbClr val="00B5ED"/>
                      </a:solidFill>
                      <a:prstDash val="solid"/>
                      <a:round/>
                      <a:headEnd type="none" w="med" len="med"/>
                      <a:tailEnd type="none" w="med" len="med"/>
                    </a:lnR>
                    <a:lnT w="9525" cap="flat" cmpd="sng" algn="ctr">
                      <a:solidFill>
                        <a:srgbClr val="E05C6C"/>
                      </a:solidFill>
                      <a:prstDash val="solid"/>
                      <a:round/>
                      <a:headEnd type="none" w="med" len="med"/>
                      <a:tailEnd type="none" w="med" len="med"/>
                    </a:lnT>
                    <a:lnB w="12700" cap="flat" cmpd="sng" algn="ctr">
                      <a:solidFill>
                        <a:srgbClr val="E05C6C"/>
                      </a:solidFill>
                      <a:prstDash val="solid"/>
                      <a:round/>
                      <a:headEnd type="none" w="med" len="med"/>
                      <a:tailEnd type="none" w="med" len="med"/>
                    </a:lnB>
                    <a:solidFill>
                      <a:srgbClr val="2E78C3"/>
                    </a:solidFill>
                  </a:tcPr>
                </a:tc>
                <a:tc>
                  <a:txBody>
                    <a:bodyPr/>
                    <a:lstStyle/>
                    <a:p>
                      <a:r>
                        <a:rPr lang="ja-JP" altLang="en-US">
                          <a:solidFill>
                            <a:srgbClr val="000000"/>
                          </a:solidFill>
                          <a:effectLst/>
                          <a:latin typeface="Hiragino Sans" panose="020B0400000000000000" pitchFamily="34" charset="-128"/>
                          <a:ea typeface="Hiragino Sans" panose="020B0400000000000000" pitchFamily="34" charset="-128"/>
                        </a:rPr>
                        <a:t>手掌・拇指指腹</a:t>
                      </a:r>
                      <a:endParaRPr lang="ja-JP" altLang="en-US">
                        <a:effectLst/>
                      </a:endParaRPr>
                    </a:p>
                    <a:p>
                      <a:r>
                        <a:rPr lang="ja-JP" altLang="en-US">
                          <a:solidFill>
                            <a:srgbClr val="000000"/>
                          </a:solidFill>
                          <a:effectLst/>
                          <a:latin typeface="Hiragino Sans" panose="020B0400000000000000" pitchFamily="34" charset="-128"/>
                          <a:ea typeface="Hiragino Sans" panose="020B0400000000000000" pitchFamily="34" charset="-128"/>
                        </a:rPr>
                        <a:t>足底</a:t>
                      </a:r>
                      <a:endParaRPr lang="ja-JP" altLang="en-US">
                        <a:effectLst/>
                      </a:endParaRPr>
                    </a:p>
                  </a:txBody>
                  <a:tcPr marL="38100" marR="38100" marT="38100" marB="38100" anchor="ctr">
                    <a:lnL w="9525" cap="flat" cmpd="sng" algn="ctr">
                      <a:solidFill>
                        <a:srgbClr val="00B5ED"/>
                      </a:solidFill>
                      <a:prstDash val="solid"/>
                      <a:round/>
                      <a:headEnd type="none" w="med" len="med"/>
                      <a:tailEnd type="none" w="med" len="med"/>
                    </a:lnL>
                    <a:lnR w="12700" cap="flat" cmpd="sng" algn="ctr">
                      <a:solidFill>
                        <a:srgbClr val="F0D9D4"/>
                      </a:solidFill>
                      <a:prstDash val="solid"/>
                      <a:round/>
                      <a:headEnd type="none" w="med" len="med"/>
                      <a:tailEnd type="none" w="med" len="med"/>
                    </a:lnR>
                    <a:lnT w="9525" cap="flat" cmpd="sng" algn="ctr">
                      <a:solidFill>
                        <a:srgbClr val="00B5ED"/>
                      </a:solidFill>
                      <a:prstDash val="solid"/>
                      <a:round/>
                      <a:headEnd type="none" w="med" len="med"/>
                      <a:tailEnd type="none" w="med" len="med"/>
                    </a:lnT>
                    <a:lnB w="12700" cap="flat" cmpd="sng" algn="ctr">
                      <a:solidFill>
                        <a:srgbClr val="00B5ED"/>
                      </a:solidFill>
                      <a:prstDash val="solid"/>
                      <a:round/>
                      <a:headEnd type="none" w="med" len="med"/>
                      <a:tailEnd type="none" w="med" len="med"/>
                    </a:lnB>
                    <a:solidFill>
                      <a:srgbClr val="DCDFE2"/>
                    </a:solidFill>
                  </a:tcPr>
                </a:tc>
                <a:tc>
                  <a:txBody>
                    <a:bodyPr/>
                    <a:lstStyle/>
                    <a:p>
                      <a:r>
                        <a:rPr lang="ja-JP" altLang="en-US">
                          <a:solidFill>
                            <a:srgbClr val="000000"/>
                          </a:solidFill>
                          <a:effectLst/>
                          <a:latin typeface="Hiragino Sans" panose="020B0400000000000000" pitchFamily="34" charset="-128"/>
                          <a:ea typeface="Hiragino Sans" panose="020B0400000000000000" pitchFamily="34" charset="-128"/>
                        </a:rPr>
                        <a:t>精神性発汗部位</a:t>
                      </a:r>
                      <a:endParaRPr lang="ja-JP" altLang="en-US">
                        <a:effectLst/>
                      </a:endParaRPr>
                    </a:p>
                  </a:txBody>
                  <a:tcPr marL="38100" marR="38100" marT="38100" marB="38100" anchor="ctr">
                    <a:lnL w="12700" cap="flat" cmpd="sng" algn="ctr">
                      <a:solidFill>
                        <a:srgbClr val="F0D9D4"/>
                      </a:solidFill>
                      <a:prstDash val="solid"/>
                      <a:round/>
                      <a:headEnd type="none" w="med" len="med"/>
                      <a:tailEnd type="none" w="med" len="med"/>
                    </a:lnL>
                    <a:lnR w="12700" cap="flat" cmpd="sng" algn="ctr">
                      <a:solidFill>
                        <a:srgbClr val="F0D9D4"/>
                      </a:solidFill>
                      <a:prstDash val="solid"/>
                      <a:round/>
                      <a:headEnd type="none" w="med" len="med"/>
                      <a:tailEnd type="none" w="med" len="med"/>
                    </a:lnR>
                    <a:lnT w="9525" cap="flat" cmpd="sng" algn="ctr">
                      <a:solidFill>
                        <a:srgbClr val="F0D9D4"/>
                      </a:solidFill>
                      <a:prstDash val="solid"/>
                      <a:round/>
                      <a:headEnd type="none" w="med" len="med"/>
                      <a:tailEnd type="none" w="med" len="med"/>
                    </a:lnT>
                    <a:lnB w="12700" cap="flat" cmpd="sng" algn="ctr">
                      <a:solidFill>
                        <a:srgbClr val="F0D9D4"/>
                      </a:solidFill>
                      <a:prstDash val="solid"/>
                      <a:round/>
                      <a:headEnd type="none" w="med" len="med"/>
                      <a:tailEnd type="none" w="med" len="med"/>
                    </a:lnB>
                    <a:solidFill>
                      <a:srgbClr val="DCDFE2"/>
                    </a:solidFill>
                  </a:tcPr>
                </a:tc>
                <a:extLst>
                  <a:ext uri="{0D108BD9-81ED-4DB2-BD59-A6C34878D82A}">
                    <a16:rowId xmlns:a16="http://schemas.microsoft.com/office/drawing/2014/main" val="3159831641"/>
                  </a:ext>
                </a:extLst>
              </a:tr>
            </a:tbl>
          </a:graphicData>
        </a:graphic>
      </p:graphicFrame>
      <p:sp>
        <p:nvSpPr>
          <p:cNvPr id="5" name="正方形/長方形 4">
            <a:extLst>
              <a:ext uri="{FF2B5EF4-FFF2-40B4-BE49-F238E27FC236}">
                <a16:creationId xmlns:a16="http://schemas.microsoft.com/office/drawing/2014/main" id="{53FAB82D-F62A-A349-85BA-8926C0603FC2}"/>
              </a:ext>
            </a:extLst>
          </p:cNvPr>
          <p:cNvSpPr/>
          <p:nvPr/>
        </p:nvSpPr>
        <p:spPr>
          <a:xfrm>
            <a:off x="196645" y="6404338"/>
            <a:ext cx="4572000" cy="338554"/>
          </a:xfrm>
          <a:prstGeom prst="rect">
            <a:avLst/>
          </a:prstGeom>
        </p:spPr>
        <p:txBody>
          <a:bodyPr>
            <a:spAutoFit/>
          </a:bodyPr>
          <a:lstStyle/>
          <a:p>
            <a:pPr algn="just"/>
            <a:r>
              <a:rPr lang="ja-JP" altLang="en-US" sz="1600">
                <a:solidFill>
                  <a:srgbClr val="000000"/>
                </a:solidFill>
                <a:latin typeface="Osaka" panose="020B0600000000000000" pitchFamily="34" charset="-128"/>
                <a:ea typeface="Osaka" panose="020B0600000000000000" pitchFamily="34" charset="-128"/>
              </a:rPr>
              <a:t>小川徳雄 </a:t>
            </a:r>
            <a:r>
              <a:rPr lang="en-US" altLang="ja-JP" sz="1600" dirty="0">
                <a:solidFill>
                  <a:srgbClr val="000000"/>
                </a:solidFill>
                <a:latin typeface="Osaka" panose="020B0600000000000000" pitchFamily="34" charset="-128"/>
                <a:ea typeface="Osaka" panose="020B0600000000000000" pitchFamily="34" charset="-128"/>
              </a:rPr>
              <a:t>:</a:t>
            </a:r>
            <a:r>
              <a:rPr lang="ja-JP" altLang="en-US" sz="1600">
                <a:solidFill>
                  <a:srgbClr val="000000"/>
                </a:solidFill>
                <a:latin typeface="Osaka" panose="020B0600000000000000" pitchFamily="34" charset="-128"/>
                <a:ea typeface="Osaka" panose="020B0600000000000000" pitchFamily="34" charset="-128"/>
              </a:rPr>
              <a:t>汗の常識非常識</a:t>
            </a:r>
            <a:r>
              <a:rPr lang="en-US" altLang="ja-JP" sz="1600" dirty="0">
                <a:solidFill>
                  <a:srgbClr val="000000"/>
                </a:solidFill>
                <a:latin typeface="Osaka" panose="020B0600000000000000" pitchFamily="34" charset="-128"/>
                <a:ea typeface="Osaka" panose="020B0600000000000000" pitchFamily="34" charset="-128"/>
              </a:rPr>
              <a:t>,</a:t>
            </a:r>
            <a:r>
              <a:rPr lang="ja-JP" altLang="en-US" sz="1600">
                <a:solidFill>
                  <a:srgbClr val="000000"/>
                </a:solidFill>
                <a:latin typeface="Osaka" panose="020B0600000000000000" pitchFamily="34" charset="-128"/>
                <a:ea typeface="Osaka" panose="020B0600000000000000" pitchFamily="34" charset="-128"/>
              </a:rPr>
              <a:t>講談社</a:t>
            </a:r>
            <a:r>
              <a:rPr lang="en-US" altLang="ja-JP" sz="1600" dirty="0">
                <a:solidFill>
                  <a:srgbClr val="000000"/>
                </a:solidFill>
                <a:latin typeface="Osaka" panose="020B0600000000000000" pitchFamily="34" charset="-128"/>
                <a:ea typeface="Osaka" panose="020B0600000000000000" pitchFamily="34" charset="-128"/>
              </a:rPr>
              <a:t>, </a:t>
            </a:r>
            <a:r>
              <a:rPr lang="en" altLang="ja-JP" sz="1600" dirty="0">
                <a:solidFill>
                  <a:srgbClr val="000000"/>
                </a:solidFill>
                <a:latin typeface="Osaka" panose="020B0600000000000000" pitchFamily="34" charset="-128"/>
                <a:ea typeface="Osaka" panose="020B0600000000000000" pitchFamily="34" charset="-128"/>
              </a:rPr>
              <a:t>p49,1998</a:t>
            </a:r>
            <a:endParaRPr lang="en" altLang="ja-JP" sz="1600" dirty="0">
              <a:solidFill>
                <a:srgbClr val="000000"/>
              </a:solidFill>
              <a:effectLst/>
              <a:latin typeface="Osaka" panose="020B0600000000000000" pitchFamily="34" charset="-128"/>
              <a:ea typeface="Osaka" panose="020B0600000000000000" pitchFamily="34" charset="-128"/>
            </a:endParaRPr>
          </a:p>
        </p:txBody>
      </p:sp>
      <p:sp>
        <p:nvSpPr>
          <p:cNvPr id="9" name="正方形/長方形 8">
            <a:extLst>
              <a:ext uri="{FF2B5EF4-FFF2-40B4-BE49-F238E27FC236}">
                <a16:creationId xmlns:a16="http://schemas.microsoft.com/office/drawing/2014/main" id="{4B5E3457-3E4F-094E-B7A3-82D3946017C1}"/>
              </a:ext>
            </a:extLst>
          </p:cNvPr>
          <p:cNvSpPr/>
          <p:nvPr/>
        </p:nvSpPr>
        <p:spPr>
          <a:xfrm>
            <a:off x="4807974" y="1704518"/>
            <a:ext cx="2507226" cy="369332"/>
          </a:xfrm>
          <a:prstGeom prst="rect">
            <a:avLst/>
          </a:prstGeom>
        </p:spPr>
        <p:txBody>
          <a:bodyPr wrap="square">
            <a:spAutoFit/>
          </a:bodyPr>
          <a:lstStyle/>
          <a:p>
            <a:r>
              <a:rPr lang="ja-JP" altLang="en-US"/>
              <a:t>一般的な測定部位</a:t>
            </a:r>
          </a:p>
        </p:txBody>
      </p:sp>
      <p:sp>
        <p:nvSpPr>
          <p:cNvPr id="3" name="スライド番号プレースホルダー 2">
            <a:extLst>
              <a:ext uri="{FF2B5EF4-FFF2-40B4-BE49-F238E27FC236}">
                <a16:creationId xmlns:a16="http://schemas.microsoft.com/office/drawing/2014/main" id="{303F0343-847B-1946-9263-974A616702CE}"/>
              </a:ext>
            </a:extLst>
          </p:cNvPr>
          <p:cNvSpPr>
            <a:spLocks noGrp="1"/>
          </p:cNvSpPr>
          <p:nvPr>
            <p:ph type="sldNum" sz="quarter" idx="12"/>
          </p:nvPr>
        </p:nvSpPr>
        <p:spPr/>
        <p:txBody>
          <a:bodyPr/>
          <a:lstStyle/>
          <a:p>
            <a:fld id="{5F1021A1-9BCE-654D-882C-89216AC2DA0E}" type="slidenum">
              <a:rPr kumimoji="1" lang="ja-JP" altLang="en-US" smtClean="0"/>
              <a:t>6</a:t>
            </a:fld>
            <a:endParaRPr kumimoji="1" lang="ja-JP" altLang="en-US"/>
          </a:p>
        </p:txBody>
      </p:sp>
    </p:spTree>
    <p:extLst>
      <p:ext uri="{BB962C8B-B14F-4D97-AF65-F5344CB8AC3E}">
        <p14:creationId xmlns:p14="http://schemas.microsoft.com/office/powerpoint/2010/main" val="330487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
            <a:ext cx="9144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サブタイトル 2"/>
          <p:cNvSpPr txBox="1">
            <a:spLocks/>
          </p:cNvSpPr>
          <p:nvPr/>
        </p:nvSpPr>
        <p:spPr>
          <a:xfrm>
            <a:off x="145229" y="127112"/>
            <a:ext cx="8513640" cy="2899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a:solidFill>
                  <a:schemeClr val="bg1"/>
                </a:solidFill>
                <a:latin typeface="Hiragino Kaku Gothic Pro W6" charset="-128"/>
                <a:ea typeface="Hiragino Kaku Gothic Pro W6" charset="-128"/>
                <a:cs typeface="Hiragino Kaku Gothic Pro W6" charset="-128"/>
              </a:rPr>
              <a:t>温熱性の発汗量を左右する要因</a:t>
            </a:r>
          </a:p>
        </p:txBody>
      </p:sp>
      <p:sp>
        <p:nvSpPr>
          <p:cNvPr id="31" name="角丸四角形 30"/>
          <p:cNvSpPr/>
          <p:nvPr/>
        </p:nvSpPr>
        <p:spPr>
          <a:xfrm>
            <a:off x="145229" y="697549"/>
            <a:ext cx="2177556" cy="457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latin typeface="Hiragino Kaku Gothic Pro W6" charset="-128"/>
                <a:ea typeface="Hiragino Kaku Gothic Pro W6" charset="-128"/>
                <a:cs typeface="Hiragino Kaku Gothic Pro W6" charset="-128"/>
              </a:rPr>
              <a:t>暑熱的要因</a:t>
            </a:r>
            <a:endParaRPr kumimoji="1" lang="ja-JP" altLang="en-US">
              <a:latin typeface="Hiragino Kaku Gothic Pro W6" charset="-128"/>
              <a:ea typeface="Hiragino Kaku Gothic Pro W6" charset="-128"/>
              <a:cs typeface="Hiragino Kaku Gothic Pro W6" charset="-128"/>
            </a:endParaRPr>
          </a:p>
        </p:txBody>
      </p:sp>
      <p:sp>
        <p:nvSpPr>
          <p:cNvPr id="16" name="正方形/長方形 15"/>
          <p:cNvSpPr/>
          <p:nvPr/>
        </p:nvSpPr>
        <p:spPr>
          <a:xfrm>
            <a:off x="259761" y="4654845"/>
            <a:ext cx="3083804" cy="1200329"/>
          </a:xfrm>
          <a:prstGeom prst="rect">
            <a:avLst/>
          </a:prstGeom>
        </p:spPr>
        <p:txBody>
          <a:bodyPr wrap="square">
            <a:spAutoFit/>
          </a:bodyPr>
          <a:lstStyle/>
          <a:p>
            <a:r>
              <a:rPr lang="ja-JP" altLang="en-US" dirty="0">
                <a:solidFill>
                  <a:schemeClr val="bg2">
                    <a:lumMod val="25000"/>
                  </a:schemeClr>
                </a:solidFill>
                <a:latin typeface="Hiragino Kaku Gothic Pro W6" charset="-128"/>
                <a:ea typeface="Hiragino Kaku Gothic Pro W6" charset="-128"/>
                <a:cs typeface="Hiragino Kaku Gothic Pro W6" charset="-128"/>
              </a:rPr>
              <a:t>運動強度（右図は心拍数を指標）が強くなるほど、発汗量が早く増加し、かつ発汗量の総量が多くなる。</a:t>
            </a:r>
            <a:endParaRPr lang="en-US" altLang="ja-JP" dirty="0">
              <a:solidFill>
                <a:schemeClr val="bg2">
                  <a:lumMod val="25000"/>
                </a:schemeClr>
              </a:solidFill>
              <a:latin typeface="Hiragino Kaku Gothic Pro W6" charset="-128"/>
              <a:ea typeface="Hiragino Kaku Gothic Pro W6" charset="-128"/>
              <a:cs typeface="Hiragino Kaku Gothic Pro W6" charset="-128"/>
            </a:endParaRPr>
          </a:p>
        </p:txBody>
      </p:sp>
      <p:sp>
        <p:nvSpPr>
          <p:cNvPr id="17" name="正方形/長方形 16"/>
          <p:cNvSpPr/>
          <p:nvPr/>
        </p:nvSpPr>
        <p:spPr>
          <a:xfrm>
            <a:off x="3343565" y="3364515"/>
            <a:ext cx="5648437" cy="307777"/>
          </a:xfrm>
          <a:prstGeom prst="rect">
            <a:avLst/>
          </a:prstGeom>
        </p:spPr>
        <p:txBody>
          <a:bodyPr wrap="square">
            <a:spAutoFit/>
          </a:bodyPr>
          <a:lstStyle/>
          <a:p>
            <a:pPr marR="0"/>
            <a:r>
              <a:rPr lang="ja-JP" altLang="en-US" sz="1400" dirty="0">
                <a:solidFill>
                  <a:schemeClr val="bg2">
                    <a:lumMod val="25000"/>
                  </a:schemeClr>
                </a:solidFill>
                <a:latin typeface="Hiragino Kaku Gothic Pro W6" charset="-128"/>
                <a:ea typeface="Hiragino Kaku Gothic Pro W6" charset="-128"/>
                <a:cs typeface="Hiragino Kaku Gothic Pro W6" charset="-128"/>
              </a:rPr>
              <a:t>小川徳雄 </a:t>
            </a:r>
            <a:r>
              <a:rPr lang="en-US" altLang="ja-JP" sz="1400" dirty="0">
                <a:solidFill>
                  <a:schemeClr val="bg2">
                    <a:lumMod val="25000"/>
                  </a:schemeClr>
                </a:solidFill>
                <a:latin typeface="Hiragino Kaku Gothic Pro W6" charset="-128"/>
                <a:ea typeface="Hiragino Kaku Gothic Pro W6" charset="-128"/>
                <a:cs typeface="Hiragino Kaku Gothic Pro W6" charset="-128"/>
              </a:rPr>
              <a:t>: </a:t>
            </a:r>
            <a:r>
              <a:rPr lang="ja-JP" altLang="en-US" sz="1400" dirty="0">
                <a:solidFill>
                  <a:schemeClr val="bg2">
                    <a:lumMod val="25000"/>
                  </a:schemeClr>
                </a:solidFill>
                <a:latin typeface="Hiragino Kaku Gothic Pro W6" charset="-128"/>
                <a:ea typeface="Hiragino Kaku Gothic Pro W6" charset="-128"/>
                <a:cs typeface="Hiragino Kaku Gothic Pro W6" charset="-128"/>
              </a:rPr>
              <a:t>汗の常識・非常識</a:t>
            </a:r>
            <a:r>
              <a:rPr lang="en-US" altLang="ja-JP" sz="1400" dirty="0">
                <a:solidFill>
                  <a:schemeClr val="bg2">
                    <a:lumMod val="25000"/>
                  </a:schemeClr>
                </a:solidFill>
                <a:latin typeface="Hiragino Kaku Gothic Pro W6" charset="-128"/>
                <a:ea typeface="Hiragino Kaku Gothic Pro W6" charset="-128"/>
                <a:cs typeface="Hiragino Kaku Gothic Pro W6" charset="-128"/>
              </a:rPr>
              <a:t>,</a:t>
            </a:r>
            <a:r>
              <a:rPr lang="ja-JP" altLang="en-US" sz="1400" dirty="0">
                <a:solidFill>
                  <a:schemeClr val="bg2">
                    <a:lumMod val="25000"/>
                  </a:schemeClr>
                </a:solidFill>
                <a:latin typeface="Hiragino Kaku Gothic Pro W6" charset="-128"/>
                <a:ea typeface="Hiragino Kaku Gothic Pro W6" charset="-128"/>
                <a:cs typeface="Hiragino Kaku Gothic Pro W6" charset="-128"/>
              </a:rPr>
              <a:t>講談社</a:t>
            </a:r>
            <a:r>
              <a:rPr lang="en-US" altLang="ja-JP" sz="1400" dirty="0">
                <a:solidFill>
                  <a:schemeClr val="bg2">
                    <a:lumMod val="25000"/>
                  </a:schemeClr>
                </a:solidFill>
                <a:latin typeface="Hiragino Kaku Gothic Pro W6" charset="-128"/>
                <a:ea typeface="Hiragino Kaku Gothic Pro W6" charset="-128"/>
                <a:cs typeface="Hiragino Kaku Gothic Pro W6" charset="-128"/>
              </a:rPr>
              <a:t>,1998,p31</a:t>
            </a:r>
            <a:r>
              <a:rPr lang="ja-JP" altLang="en-US" sz="1400" dirty="0">
                <a:solidFill>
                  <a:schemeClr val="bg2">
                    <a:lumMod val="25000"/>
                  </a:schemeClr>
                </a:solidFill>
                <a:latin typeface="Hiragino Kaku Gothic Pro W6" charset="-128"/>
                <a:ea typeface="Hiragino Kaku Gothic Pro W6" charset="-128"/>
                <a:cs typeface="Hiragino Kaku Gothic Pro W6" charset="-128"/>
              </a:rPr>
              <a:t>（ブルーバックス）</a:t>
            </a:r>
          </a:p>
        </p:txBody>
      </p:sp>
      <p:sp>
        <p:nvSpPr>
          <p:cNvPr id="10" name="正方形/長方形 9">
            <a:extLst>
              <a:ext uri="{FF2B5EF4-FFF2-40B4-BE49-F238E27FC236}">
                <a16:creationId xmlns:a16="http://schemas.microsoft.com/office/drawing/2014/main" id="{75BC0E71-A753-994A-87A0-ED4EB3C64155}"/>
              </a:ext>
            </a:extLst>
          </p:cNvPr>
          <p:cNvSpPr/>
          <p:nvPr/>
        </p:nvSpPr>
        <p:spPr>
          <a:xfrm>
            <a:off x="259761" y="1458667"/>
            <a:ext cx="2843035" cy="646331"/>
          </a:xfrm>
          <a:prstGeom prst="rect">
            <a:avLst/>
          </a:prstGeom>
        </p:spPr>
        <p:txBody>
          <a:bodyPr wrap="square">
            <a:spAutoFit/>
          </a:bodyPr>
          <a:lstStyle/>
          <a:p>
            <a:r>
              <a:rPr lang="ja-JP" altLang="en-US" dirty="0">
                <a:solidFill>
                  <a:schemeClr val="bg2">
                    <a:lumMod val="25000"/>
                  </a:schemeClr>
                </a:solidFill>
                <a:latin typeface="Hiragino Kaku Gothic Pro W6" charset="-128"/>
                <a:ea typeface="Hiragino Kaku Gothic Pro W6" charset="-128"/>
                <a:cs typeface="Hiragino Kaku Gothic Pro W6" charset="-128"/>
              </a:rPr>
              <a:t>環境温度が高くなるほど発汗量が増える。</a:t>
            </a:r>
            <a:endParaRPr lang="en-US" altLang="ja-JP" dirty="0">
              <a:solidFill>
                <a:schemeClr val="bg2">
                  <a:lumMod val="25000"/>
                </a:schemeClr>
              </a:solidFill>
              <a:latin typeface="Hiragino Kaku Gothic Pro W6" charset="-128"/>
              <a:ea typeface="Hiragino Kaku Gothic Pro W6" charset="-128"/>
              <a:cs typeface="Hiragino Kaku Gothic Pro W6" charset="-128"/>
            </a:endParaRPr>
          </a:p>
        </p:txBody>
      </p:sp>
      <p:sp>
        <p:nvSpPr>
          <p:cNvPr id="11" name="角丸四角形 10">
            <a:extLst>
              <a:ext uri="{FF2B5EF4-FFF2-40B4-BE49-F238E27FC236}">
                <a16:creationId xmlns:a16="http://schemas.microsoft.com/office/drawing/2014/main" id="{BA49AE64-4FA9-8E41-88CF-5CF900607E62}"/>
              </a:ext>
            </a:extLst>
          </p:cNvPr>
          <p:cNvSpPr/>
          <p:nvPr/>
        </p:nvSpPr>
        <p:spPr>
          <a:xfrm>
            <a:off x="145229" y="3925732"/>
            <a:ext cx="2177556" cy="457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Hiragino Kaku Gothic Pro W6" charset="-128"/>
                <a:ea typeface="Hiragino Kaku Gothic Pro W6" charset="-128"/>
                <a:cs typeface="Hiragino Kaku Gothic Pro W6" charset="-128"/>
              </a:rPr>
              <a:t>運動量</a:t>
            </a:r>
            <a:endParaRPr kumimoji="1" lang="ja-JP" altLang="en-US" dirty="0">
              <a:latin typeface="Hiragino Kaku Gothic Pro W6" charset="-128"/>
              <a:ea typeface="Hiragino Kaku Gothic Pro W6" charset="-128"/>
              <a:cs typeface="Hiragino Kaku Gothic Pro W6" charset="-128"/>
            </a:endParaRPr>
          </a:p>
        </p:txBody>
      </p:sp>
      <p:pic>
        <p:nvPicPr>
          <p:cNvPr id="3" name="図 2">
            <a:extLst>
              <a:ext uri="{FF2B5EF4-FFF2-40B4-BE49-F238E27FC236}">
                <a16:creationId xmlns:a16="http://schemas.microsoft.com/office/drawing/2014/main" id="{15A7C037-96AE-814C-A5AB-93AC301015EA}"/>
              </a:ext>
            </a:extLst>
          </p:cNvPr>
          <p:cNvPicPr>
            <a:picLocks noChangeAspect="1"/>
          </p:cNvPicPr>
          <p:nvPr/>
        </p:nvPicPr>
        <p:blipFill>
          <a:blip r:embed="rId3"/>
          <a:stretch>
            <a:fillRect/>
          </a:stretch>
        </p:blipFill>
        <p:spPr>
          <a:xfrm>
            <a:off x="3773629" y="4045527"/>
            <a:ext cx="5065571" cy="2130756"/>
          </a:xfrm>
          <a:prstGeom prst="rect">
            <a:avLst/>
          </a:prstGeom>
        </p:spPr>
      </p:pic>
      <p:pic>
        <p:nvPicPr>
          <p:cNvPr id="4" name="図 3">
            <a:extLst>
              <a:ext uri="{FF2B5EF4-FFF2-40B4-BE49-F238E27FC236}">
                <a16:creationId xmlns:a16="http://schemas.microsoft.com/office/drawing/2014/main" id="{08755F7C-EA49-2941-B6DB-42667C533A29}"/>
              </a:ext>
            </a:extLst>
          </p:cNvPr>
          <p:cNvPicPr>
            <a:picLocks noChangeAspect="1"/>
          </p:cNvPicPr>
          <p:nvPr/>
        </p:nvPicPr>
        <p:blipFill>
          <a:blip r:embed="rId4"/>
          <a:stretch>
            <a:fillRect/>
          </a:stretch>
        </p:blipFill>
        <p:spPr>
          <a:xfrm>
            <a:off x="3607844" y="790330"/>
            <a:ext cx="5119878" cy="2475810"/>
          </a:xfrm>
          <a:prstGeom prst="rect">
            <a:avLst/>
          </a:prstGeom>
        </p:spPr>
      </p:pic>
      <p:sp>
        <p:nvSpPr>
          <p:cNvPr id="2" name="スライド番号プレースホルダー 1">
            <a:extLst>
              <a:ext uri="{FF2B5EF4-FFF2-40B4-BE49-F238E27FC236}">
                <a16:creationId xmlns:a16="http://schemas.microsoft.com/office/drawing/2014/main" id="{CD3338B0-B87A-0449-9BF6-C47D6B84282A}"/>
              </a:ext>
            </a:extLst>
          </p:cNvPr>
          <p:cNvSpPr>
            <a:spLocks noGrp="1"/>
          </p:cNvSpPr>
          <p:nvPr>
            <p:ph type="sldNum" sz="quarter" idx="12"/>
          </p:nvPr>
        </p:nvSpPr>
        <p:spPr/>
        <p:txBody>
          <a:bodyPr/>
          <a:lstStyle/>
          <a:p>
            <a:fld id="{5F1021A1-9BCE-654D-882C-89216AC2DA0E}" type="slidenum">
              <a:rPr kumimoji="1" lang="ja-JP" altLang="en-US" smtClean="0"/>
              <a:t>7</a:t>
            </a:fld>
            <a:endParaRPr kumimoji="1" lang="ja-JP" altLang="en-US"/>
          </a:p>
        </p:txBody>
      </p:sp>
    </p:spTree>
    <p:extLst>
      <p:ext uri="{BB962C8B-B14F-4D97-AF65-F5344CB8AC3E}">
        <p14:creationId xmlns:p14="http://schemas.microsoft.com/office/powerpoint/2010/main" val="425526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
            <a:ext cx="9144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157162" y="765712"/>
            <a:ext cx="2913396" cy="457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Hiragino Kaku Gothic Pro W6" charset="-128"/>
                <a:ea typeface="Hiragino Kaku Gothic Pro W6" charset="-128"/>
                <a:cs typeface="Hiragino Kaku Gothic Pro W6" charset="-128"/>
              </a:rPr>
              <a:t>短期暑熱順化</a:t>
            </a:r>
          </a:p>
        </p:txBody>
      </p:sp>
      <p:sp>
        <p:nvSpPr>
          <p:cNvPr id="16" name="正方形/長方形 15"/>
          <p:cNvSpPr/>
          <p:nvPr/>
        </p:nvSpPr>
        <p:spPr>
          <a:xfrm>
            <a:off x="226966" y="3321460"/>
            <a:ext cx="3800089" cy="923330"/>
          </a:xfrm>
          <a:prstGeom prst="rect">
            <a:avLst/>
          </a:prstGeom>
        </p:spPr>
        <p:txBody>
          <a:bodyPr wrap="square">
            <a:spAutoFit/>
          </a:bodyPr>
          <a:lstStyle/>
          <a:p>
            <a:pPr marL="285750" indent="-285750">
              <a:buFont typeface="Wingdings" pitchFamily="2" charset="2"/>
              <a:buChar char="l"/>
            </a:pPr>
            <a:r>
              <a:rPr lang="ja-JP" altLang="en-US" dirty="0">
                <a:solidFill>
                  <a:schemeClr val="bg2">
                    <a:lumMod val="25000"/>
                  </a:schemeClr>
                </a:solidFill>
                <a:latin typeface="Hiragino Kaku Gothic Pro W6" charset="-128"/>
                <a:ea typeface="Hiragino Kaku Gothic Pro W6" charset="-128"/>
                <a:cs typeface="Hiragino Kaku Gothic Pro W6" charset="-128"/>
              </a:rPr>
              <a:t>体の片側を圧迫すると、その周辺の発汗量が低下し、反対側の発汗量が増える。</a:t>
            </a:r>
            <a:endParaRPr lang="en-US" altLang="ja-JP" dirty="0">
              <a:solidFill>
                <a:schemeClr val="bg2">
                  <a:lumMod val="25000"/>
                </a:schemeClr>
              </a:solidFill>
              <a:latin typeface="Hiragino Kaku Gothic Pro W6" charset="-128"/>
              <a:ea typeface="Hiragino Kaku Gothic Pro W6" charset="-128"/>
              <a:cs typeface="Hiragino Kaku Gothic Pro W6" charset="-128"/>
            </a:endParaRPr>
          </a:p>
        </p:txBody>
      </p:sp>
      <p:sp>
        <p:nvSpPr>
          <p:cNvPr id="17" name="正方形/長方形 16"/>
          <p:cNvSpPr/>
          <p:nvPr/>
        </p:nvSpPr>
        <p:spPr>
          <a:xfrm>
            <a:off x="5264727" y="6398923"/>
            <a:ext cx="3722256" cy="307777"/>
          </a:xfrm>
          <a:prstGeom prst="rect">
            <a:avLst/>
          </a:prstGeom>
        </p:spPr>
        <p:txBody>
          <a:bodyPr wrap="square">
            <a:spAutoFit/>
          </a:bodyPr>
          <a:lstStyle/>
          <a:p>
            <a:pPr marR="0"/>
            <a:r>
              <a:rPr lang="ja-JP" altLang="en-US" sz="1400" dirty="0">
                <a:solidFill>
                  <a:schemeClr val="bg2">
                    <a:lumMod val="25000"/>
                  </a:schemeClr>
                </a:solidFill>
                <a:latin typeface="Hiragino Kaku Gothic Pro W6" charset="-128"/>
                <a:ea typeface="Hiragino Kaku Gothic Pro W6" charset="-128"/>
                <a:cs typeface="Hiragino Kaku Gothic Pro W6" charset="-128"/>
              </a:rPr>
              <a:t>小川徳雄 </a:t>
            </a:r>
            <a:r>
              <a:rPr lang="en-US" altLang="ja-JP" sz="1400" dirty="0">
                <a:solidFill>
                  <a:schemeClr val="bg2">
                    <a:lumMod val="25000"/>
                  </a:schemeClr>
                </a:solidFill>
                <a:latin typeface="Hiragino Kaku Gothic Pro W6" charset="-128"/>
                <a:ea typeface="Hiragino Kaku Gothic Pro W6" charset="-128"/>
                <a:cs typeface="Hiragino Kaku Gothic Pro W6" charset="-128"/>
              </a:rPr>
              <a:t>: </a:t>
            </a:r>
            <a:r>
              <a:rPr lang="ja-JP" altLang="en-US" sz="1400" dirty="0">
                <a:solidFill>
                  <a:schemeClr val="bg2">
                    <a:lumMod val="25000"/>
                  </a:schemeClr>
                </a:solidFill>
                <a:latin typeface="Hiragino Kaku Gothic Pro W6" charset="-128"/>
                <a:ea typeface="Hiragino Kaku Gothic Pro W6" charset="-128"/>
                <a:cs typeface="Hiragino Kaku Gothic Pro W6" charset="-128"/>
              </a:rPr>
              <a:t>新汗のはなし</a:t>
            </a:r>
            <a:r>
              <a:rPr lang="en-US" altLang="ja-JP" sz="1400" dirty="0">
                <a:solidFill>
                  <a:schemeClr val="bg2">
                    <a:lumMod val="25000"/>
                  </a:schemeClr>
                </a:solidFill>
                <a:latin typeface="Hiragino Kaku Gothic Pro W6" charset="-128"/>
                <a:ea typeface="Hiragino Kaku Gothic Pro W6" charset="-128"/>
                <a:cs typeface="Hiragino Kaku Gothic Pro W6" charset="-128"/>
              </a:rPr>
              <a:t>,</a:t>
            </a:r>
            <a:r>
              <a:rPr lang="ja-JP" altLang="en-US" sz="1400" dirty="0">
                <a:solidFill>
                  <a:schemeClr val="bg2">
                    <a:lumMod val="25000"/>
                  </a:schemeClr>
                </a:solidFill>
                <a:latin typeface="Hiragino Kaku Gothic Pro W6" charset="-128"/>
                <a:ea typeface="Hiragino Kaku Gothic Pro W6" charset="-128"/>
                <a:cs typeface="Hiragino Kaku Gothic Pro W6" charset="-128"/>
              </a:rPr>
              <a:t>アドア出版</a:t>
            </a:r>
            <a:r>
              <a:rPr lang="en-US" altLang="ja-JP" sz="1400" dirty="0">
                <a:solidFill>
                  <a:schemeClr val="bg2">
                    <a:lumMod val="25000"/>
                  </a:schemeClr>
                </a:solidFill>
                <a:latin typeface="Hiragino Kaku Gothic Pro W6" charset="-128"/>
                <a:ea typeface="Hiragino Kaku Gothic Pro W6" charset="-128"/>
                <a:cs typeface="Hiragino Kaku Gothic Pro W6" charset="-128"/>
              </a:rPr>
              <a:t>,1994</a:t>
            </a:r>
            <a:endParaRPr lang="ja-JP" altLang="en-US" sz="1400" dirty="0">
              <a:solidFill>
                <a:schemeClr val="bg2">
                  <a:lumMod val="25000"/>
                </a:schemeClr>
              </a:solidFill>
              <a:latin typeface="Hiragino Kaku Gothic Pro W6" charset="-128"/>
              <a:ea typeface="Hiragino Kaku Gothic Pro W6" charset="-128"/>
              <a:cs typeface="Hiragino Kaku Gothic Pro W6" charset="-128"/>
            </a:endParaRPr>
          </a:p>
        </p:txBody>
      </p:sp>
      <p:sp>
        <p:nvSpPr>
          <p:cNvPr id="8" name="角丸四角形 7">
            <a:extLst>
              <a:ext uri="{FF2B5EF4-FFF2-40B4-BE49-F238E27FC236}">
                <a16:creationId xmlns:a16="http://schemas.microsoft.com/office/drawing/2014/main" id="{A995303E-CA0E-2146-9D0E-6F7C333B032E}"/>
              </a:ext>
            </a:extLst>
          </p:cNvPr>
          <p:cNvSpPr/>
          <p:nvPr/>
        </p:nvSpPr>
        <p:spPr>
          <a:xfrm>
            <a:off x="226966" y="2746081"/>
            <a:ext cx="2913396" cy="457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Hiragino Kaku Gothic Pro W6" charset="-128"/>
                <a:ea typeface="Hiragino Kaku Gothic Pro W6" charset="-128"/>
                <a:cs typeface="Hiragino Kaku Gothic Pro W6" charset="-128"/>
              </a:rPr>
              <a:t>皮膚圧</a:t>
            </a:r>
            <a:r>
              <a:rPr lang="en-US" altLang="ja-JP" dirty="0">
                <a:latin typeface="Hiragino Kaku Gothic Pro W6" charset="-128"/>
                <a:ea typeface="Hiragino Kaku Gothic Pro W6" charset="-128"/>
                <a:cs typeface="Hiragino Kaku Gothic Pro W6" charset="-128"/>
              </a:rPr>
              <a:t>-</a:t>
            </a:r>
            <a:r>
              <a:rPr lang="ja-JP" altLang="en-US" dirty="0">
                <a:latin typeface="Hiragino Kaku Gothic Pro W6" charset="-128"/>
                <a:ea typeface="Hiragino Kaku Gothic Pro W6" charset="-128"/>
                <a:cs typeface="Hiragino Kaku Gothic Pro W6" charset="-128"/>
              </a:rPr>
              <a:t>発汗反射</a:t>
            </a:r>
            <a:endParaRPr kumimoji="1" lang="ja-JP" altLang="en-US" dirty="0">
              <a:latin typeface="Hiragino Kaku Gothic Pro W6" charset="-128"/>
              <a:ea typeface="Hiragino Kaku Gothic Pro W6" charset="-128"/>
              <a:cs typeface="Hiragino Kaku Gothic Pro W6" charset="-128"/>
            </a:endParaRPr>
          </a:p>
        </p:txBody>
      </p:sp>
      <p:sp>
        <p:nvSpPr>
          <p:cNvPr id="9" name="サブタイトル 2">
            <a:extLst>
              <a:ext uri="{FF2B5EF4-FFF2-40B4-BE49-F238E27FC236}">
                <a16:creationId xmlns:a16="http://schemas.microsoft.com/office/drawing/2014/main" id="{6FE9C0AD-0455-C541-9472-C5F6604E4AF8}"/>
              </a:ext>
            </a:extLst>
          </p:cNvPr>
          <p:cNvSpPr txBox="1">
            <a:spLocks/>
          </p:cNvSpPr>
          <p:nvPr/>
        </p:nvSpPr>
        <p:spPr>
          <a:xfrm>
            <a:off x="145229" y="127112"/>
            <a:ext cx="8513640" cy="2899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a:solidFill>
                  <a:schemeClr val="bg1"/>
                </a:solidFill>
                <a:latin typeface="Hiragino Kaku Gothic Pro W6" charset="-128"/>
                <a:ea typeface="Hiragino Kaku Gothic Pro W6" charset="-128"/>
                <a:cs typeface="Hiragino Kaku Gothic Pro W6" charset="-128"/>
              </a:rPr>
              <a:t>温熱性の発汗量を左右する要因</a:t>
            </a:r>
          </a:p>
        </p:txBody>
      </p:sp>
      <p:sp>
        <p:nvSpPr>
          <p:cNvPr id="10" name="角丸四角形 9">
            <a:extLst>
              <a:ext uri="{FF2B5EF4-FFF2-40B4-BE49-F238E27FC236}">
                <a16:creationId xmlns:a16="http://schemas.microsoft.com/office/drawing/2014/main" id="{4C06E009-BDC6-F744-AB06-4D7D0ABEDC83}"/>
              </a:ext>
            </a:extLst>
          </p:cNvPr>
          <p:cNvSpPr/>
          <p:nvPr/>
        </p:nvSpPr>
        <p:spPr>
          <a:xfrm>
            <a:off x="226966" y="4529217"/>
            <a:ext cx="2913397" cy="457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Hiragino Kaku Gothic Pro W6" charset="-128"/>
                <a:ea typeface="Hiragino Kaku Gothic Pro W6" charset="-128"/>
                <a:cs typeface="Hiragino Kaku Gothic Pro W6" charset="-128"/>
              </a:rPr>
              <a:t>汗の多い人、少ない人</a:t>
            </a:r>
          </a:p>
        </p:txBody>
      </p:sp>
      <p:sp>
        <p:nvSpPr>
          <p:cNvPr id="12" name="正方形/長方形 11">
            <a:extLst>
              <a:ext uri="{FF2B5EF4-FFF2-40B4-BE49-F238E27FC236}">
                <a16:creationId xmlns:a16="http://schemas.microsoft.com/office/drawing/2014/main" id="{78CA2328-3A68-7B4D-82CB-BD222D2D4BE9}"/>
              </a:ext>
            </a:extLst>
          </p:cNvPr>
          <p:cNvSpPr/>
          <p:nvPr/>
        </p:nvSpPr>
        <p:spPr>
          <a:xfrm>
            <a:off x="157161" y="1262260"/>
            <a:ext cx="8602998" cy="1200329"/>
          </a:xfrm>
          <a:prstGeom prst="rect">
            <a:avLst/>
          </a:prstGeom>
        </p:spPr>
        <p:txBody>
          <a:bodyPr wrap="square">
            <a:spAutoFit/>
          </a:bodyPr>
          <a:lstStyle/>
          <a:p>
            <a:pPr marL="285750" indent="-285750">
              <a:buFont typeface="Wingdings" pitchFamily="2" charset="2"/>
              <a:buChar char="l"/>
            </a:pPr>
            <a:r>
              <a:rPr lang="ja-JP" altLang="en-US" dirty="0">
                <a:solidFill>
                  <a:schemeClr val="bg2">
                    <a:lumMod val="25000"/>
                  </a:schemeClr>
                </a:solidFill>
                <a:latin typeface="Hiragino Kaku Gothic Pro W6" charset="-128"/>
                <a:ea typeface="Hiragino Kaku Gothic Pro W6" charset="-128"/>
                <a:cs typeface="Hiragino Kaku Gothic Pro W6" charset="-128"/>
              </a:rPr>
              <a:t>夏の暑さにさらされると、それに適した体温調節機能の変化が起こる。</a:t>
            </a:r>
            <a:endParaRPr lang="en-US" altLang="ja-JP" dirty="0">
              <a:solidFill>
                <a:schemeClr val="bg2">
                  <a:lumMod val="25000"/>
                </a:schemeClr>
              </a:solidFill>
              <a:latin typeface="Hiragino Kaku Gothic Pro W6" charset="-128"/>
              <a:ea typeface="Hiragino Kaku Gothic Pro W6" charset="-128"/>
              <a:cs typeface="Hiragino Kaku Gothic Pro W6" charset="-128"/>
            </a:endParaRPr>
          </a:p>
          <a:p>
            <a:pPr marL="285750" indent="-285750">
              <a:buFont typeface="Wingdings" pitchFamily="2" charset="2"/>
              <a:buChar char="l"/>
            </a:pPr>
            <a:r>
              <a:rPr lang="ja-JP" altLang="en-US" dirty="0">
                <a:solidFill>
                  <a:schemeClr val="bg2">
                    <a:lumMod val="25000"/>
                  </a:schemeClr>
                </a:solidFill>
                <a:latin typeface="Hiragino Kaku Gothic Pro W6" charset="-128"/>
                <a:ea typeface="Hiragino Kaku Gothic Pro W6" charset="-128"/>
                <a:cs typeface="Hiragino Kaku Gothic Pro W6" charset="-128"/>
              </a:rPr>
              <a:t>特に発汗機能は季節の影響を受け、冬より夏の方が発汗量が多い（暑熱順化）。</a:t>
            </a:r>
            <a:endParaRPr lang="en-US" altLang="ja-JP" dirty="0">
              <a:solidFill>
                <a:schemeClr val="bg2">
                  <a:lumMod val="25000"/>
                </a:schemeClr>
              </a:solidFill>
              <a:latin typeface="Hiragino Kaku Gothic Pro W6" charset="-128"/>
              <a:ea typeface="Hiragino Kaku Gothic Pro W6" charset="-128"/>
              <a:cs typeface="Hiragino Kaku Gothic Pro W6" charset="-128"/>
            </a:endParaRPr>
          </a:p>
          <a:p>
            <a:pPr marL="285750" indent="-285750">
              <a:buFont typeface="Wingdings" pitchFamily="2" charset="2"/>
              <a:buChar char="l"/>
            </a:pPr>
            <a:r>
              <a:rPr lang="ja-JP" altLang="en-US" dirty="0">
                <a:solidFill>
                  <a:schemeClr val="bg2">
                    <a:lumMod val="25000"/>
                  </a:schemeClr>
                </a:solidFill>
                <a:latin typeface="Hiragino Kaku Gothic Pro W6" charset="-128"/>
                <a:ea typeface="Hiragino Kaku Gothic Pro W6" charset="-128"/>
                <a:cs typeface="Hiragino Kaku Gothic Pro W6" charset="-128"/>
              </a:rPr>
              <a:t>暑熱順化が起こると、発汗が出始める体温の閾値が低くなり、発汗量の増え方も多くなる。汗の塩分濃度が減少する。</a:t>
            </a:r>
            <a:endParaRPr lang="en-US" altLang="ja-JP" dirty="0">
              <a:solidFill>
                <a:schemeClr val="bg2">
                  <a:lumMod val="25000"/>
                </a:schemeClr>
              </a:solidFill>
              <a:latin typeface="Hiragino Kaku Gothic Pro W6" charset="-128"/>
              <a:ea typeface="Hiragino Kaku Gothic Pro W6" charset="-128"/>
              <a:cs typeface="Hiragino Kaku Gothic Pro W6" charset="-128"/>
            </a:endParaRPr>
          </a:p>
        </p:txBody>
      </p:sp>
      <p:sp>
        <p:nvSpPr>
          <p:cNvPr id="13" name="正方形/長方形 12">
            <a:extLst>
              <a:ext uri="{FF2B5EF4-FFF2-40B4-BE49-F238E27FC236}">
                <a16:creationId xmlns:a16="http://schemas.microsoft.com/office/drawing/2014/main" id="{4A1A1F67-0356-1B44-A532-DA001B13F969}"/>
              </a:ext>
            </a:extLst>
          </p:cNvPr>
          <p:cNvSpPr/>
          <p:nvPr/>
        </p:nvSpPr>
        <p:spPr>
          <a:xfrm>
            <a:off x="226966" y="5075355"/>
            <a:ext cx="8602998" cy="1477328"/>
          </a:xfrm>
          <a:prstGeom prst="rect">
            <a:avLst/>
          </a:prstGeom>
        </p:spPr>
        <p:txBody>
          <a:bodyPr wrap="square">
            <a:spAutoFit/>
          </a:bodyPr>
          <a:lstStyle/>
          <a:p>
            <a:pPr marL="285750" indent="-285750">
              <a:buFont typeface="Wingdings" pitchFamily="2" charset="2"/>
              <a:buChar char="l"/>
            </a:pPr>
            <a:r>
              <a:rPr lang="ja-JP" altLang="en-US" dirty="0">
                <a:solidFill>
                  <a:schemeClr val="bg2">
                    <a:lumMod val="25000"/>
                  </a:schemeClr>
                </a:solidFill>
                <a:latin typeface="Hiragino Kaku Gothic Pro W6" charset="-128"/>
                <a:ea typeface="Hiragino Kaku Gothic Pro W6" charset="-128"/>
                <a:cs typeface="Hiragino Kaku Gothic Pro W6" charset="-128"/>
              </a:rPr>
              <a:t>熱帯地方の人、スポーツマンなど暑さに慣れた人は、汗が少ない（長期暑熱順化）。</a:t>
            </a:r>
            <a:endParaRPr lang="en-US" altLang="ja-JP" dirty="0">
              <a:solidFill>
                <a:schemeClr val="bg2">
                  <a:lumMod val="25000"/>
                </a:schemeClr>
              </a:solidFill>
              <a:latin typeface="Hiragino Kaku Gothic Pro W6" charset="-128"/>
              <a:ea typeface="Hiragino Kaku Gothic Pro W6" charset="-128"/>
              <a:cs typeface="Hiragino Kaku Gothic Pro W6" charset="-128"/>
            </a:endParaRPr>
          </a:p>
          <a:p>
            <a:pPr marL="285750" indent="-285750">
              <a:buFont typeface="Wingdings" pitchFamily="2" charset="2"/>
              <a:buChar char="l"/>
            </a:pPr>
            <a:r>
              <a:rPr lang="ja-JP" altLang="en-US" dirty="0">
                <a:solidFill>
                  <a:schemeClr val="bg2">
                    <a:lumMod val="25000"/>
                  </a:schemeClr>
                </a:solidFill>
                <a:latin typeface="Hiragino Kaku Gothic Pro W6" charset="-128"/>
                <a:ea typeface="Hiragino Kaku Gothic Pro W6" charset="-128"/>
                <a:cs typeface="Hiragino Kaku Gothic Pro W6" charset="-128"/>
              </a:rPr>
              <a:t>男性の方が汗が多い（性差）。</a:t>
            </a:r>
            <a:endParaRPr lang="en-US" altLang="ja-JP" dirty="0">
              <a:solidFill>
                <a:schemeClr val="bg2">
                  <a:lumMod val="25000"/>
                </a:schemeClr>
              </a:solidFill>
              <a:latin typeface="Hiragino Kaku Gothic Pro W6" charset="-128"/>
              <a:ea typeface="Hiragino Kaku Gothic Pro W6" charset="-128"/>
              <a:cs typeface="Hiragino Kaku Gothic Pro W6" charset="-128"/>
            </a:endParaRPr>
          </a:p>
          <a:p>
            <a:pPr marL="285750" indent="-285750">
              <a:buFont typeface="Wingdings" pitchFamily="2" charset="2"/>
              <a:buChar char="l"/>
            </a:pPr>
            <a:r>
              <a:rPr lang="ja-JP" altLang="en-US" dirty="0">
                <a:solidFill>
                  <a:schemeClr val="bg2">
                    <a:lumMod val="25000"/>
                  </a:schemeClr>
                </a:solidFill>
                <a:latin typeface="Hiragino Kaku Gothic Pro W6" charset="-128"/>
                <a:ea typeface="Hiragino Kaku Gothic Pro W6" charset="-128"/>
                <a:cs typeface="Hiragino Kaku Gothic Pro W6" charset="-128"/>
              </a:rPr>
              <a:t>高齢者は、汗が少ない（機能低下）。</a:t>
            </a:r>
            <a:endParaRPr lang="en-US" altLang="ja-JP" dirty="0">
              <a:solidFill>
                <a:schemeClr val="bg2">
                  <a:lumMod val="25000"/>
                </a:schemeClr>
              </a:solidFill>
              <a:latin typeface="Hiragino Kaku Gothic Pro W6" charset="-128"/>
              <a:ea typeface="Hiragino Kaku Gothic Pro W6" charset="-128"/>
              <a:cs typeface="Hiragino Kaku Gothic Pro W6" charset="-128"/>
            </a:endParaRPr>
          </a:p>
          <a:p>
            <a:pPr marL="285750" indent="-285750">
              <a:buFont typeface="Wingdings" pitchFamily="2" charset="2"/>
              <a:buChar char="l"/>
            </a:pPr>
            <a:endParaRPr lang="en-US" altLang="ja-JP" dirty="0">
              <a:solidFill>
                <a:schemeClr val="bg2">
                  <a:lumMod val="25000"/>
                </a:schemeClr>
              </a:solidFill>
              <a:latin typeface="Hiragino Kaku Gothic Pro W6" charset="-128"/>
              <a:ea typeface="Hiragino Kaku Gothic Pro W6" charset="-128"/>
              <a:cs typeface="Hiragino Kaku Gothic Pro W6" charset="-128"/>
            </a:endParaRPr>
          </a:p>
        </p:txBody>
      </p:sp>
      <p:pic>
        <p:nvPicPr>
          <p:cNvPr id="2" name="図 1">
            <a:extLst>
              <a:ext uri="{FF2B5EF4-FFF2-40B4-BE49-F238E27FC236}">
                <a16:creationId xmlns:a16="http://schemas.microsoft.com/office/drawing/2014/main" id="{88E28D4B-249C-C440-84EF-8C70017B3FCF}"/>
              </a:ext>
            </a:extLst>
          </p:cNvPr>
          <p:cNvPicPr>
            <a:picLocks noChangeAspect="1"/>
          </p:cNvPicPr>
          <p:nvPr/>
        </p:nvPicPr>
        <p:blipFill>
          <a:blip r:embed="rId3"/>
          <a:stretch>
            <a:fillRect/>
          </a:stretch>
        </p:blipFill>
        <p:spPr>
          <a:xfrm>
            <a:off x="4529048" y="2847013"/>
            <a:ext cx="3687851" cy="1341037"/>
          </a:xfrm>
          <a:prstGeom prst="rect">
            <a:avLst/>
          </a:prstGeom>
        </p:spPr>
      </p:pic>
      <p:sp>
        <p:nvSpPr>
          <p:cNvPr id="3" name="スライド番号プレースホルダー 2">
            <a:extLst>
              <a:ext uri="{FF2B5EF4-FFF2-40B4-BE49-F238E27FC236}">
                <a16:creationId xmlns:a16="http://schemas.microsoft.com/office/drawing/2014/main" id="{930E803D-659E-604F-9A70-6FD251BAAE1D}"/>
              </a:ext>
            </a:extLst>
          </p:cNvPr>
          <p:cNvSpPr>
            <a:spLocks noGrp="1"/>
          </p:cNvSpPr>
          <p:nvPr>
            <p:ph type="sldNum" sz="quarter" idx="12"/>
          </p:nvPr>
        </p:nvSpPr>
        <p:spPr/>
        <p:txBody>
          <a:bodyPr/>
          <a:lstStyle/>
          <a:p>
            <a:fld id="{5F1021A1-9BCE-654D-882C-89216AC2DA0E}" type="slidenum">
              <a:rPr kumimoji="1" lang="ja-JP" altLang="en-US" smtClean="0"/>
              <a:t>8</a:t>
            </a:fld>
            <a:endParaRPr kumimoji="1" lang="ja-JP" altLang="en-US"/>
          </a:p>
        </p:txBody>
      </p:sp>
    </p:spTree>
    <p:extLst>
      <p:ext uri="{BB962C8B-B14F-4D97-AF65-F5344CB8AC3E}">
        <p14:creationId xmlns:p14="http://schemas.microsoft.com/office/powerpoint/2010/main" val="319561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
            <a:ext cx="9144000" cy="55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サブタイトル 2"/>
          <p:cNvSpPr txBox="1">
            <a:spLocks/>
          </p:cNvSpPr>
          <p:nvPr/>
        </p:nvSpPr>
        <p:spPr>
          <a:xfrm>
            <a:off x="145229" y="127112"/>
            <a:ext cx="6816010" cy="304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a:solidFill>
                  <a:schemeClr val="bg1"/>
                </a:solidFill>
                <a:latin typeface="Hiragino Kaku Gothic Pro W6" charset="-128"/>
                <a:ea typeface="Hiragino Kaku Gothic Pro W6" charset="-128"/>
                <a:cs typeface="Hiragino Kaku Gothic Pro W6" charset="-128"/>
              </a:rPr>
              <a:t>温熱性発汗と精神性発汗の中枢機構</a:t>
            </a:r>
            <a:endParaRPr lang="ja-JP" altLang="en-US" sz="2000" dirty="0">
              <a:solidFill>
                <a:schemeClr val="bg1"/>
              </a:solidFill>
              <a:latin typeface="Hiragino Kaku Gothic Pro W6" charset="-128"/>
              <a:ea typeface="Hiragino Kaku Gothic Pro W6" charset="-128"/>
              <a:cs typeface="Hiragino Kaku Gothic Pro W6" charset="-128"/>
            </a:endParaRPr>
          </a:p>
        </p:txBody>
      </p:sp>
      <p:pic>
        <p:nvPicPr>
          <p:cNvPr id="2" name="図 1">
            <a:extLst>
              <a:ext uri="{FF2B5EF4-FFF2-40B4-BE49-F238E27FC236}">
                <a16:creationId xmlns:a16="http://schemas.microsoft.com/office/drawing/2014/main" id="{4C8B2A2A-1AF8-0A4E-8C26-7D896D09C5AC}"/>
              </a:ext>
            </a:extLst>
          </p:cNvPr>
          <p:cNvPicPr>
            <a:picLocks noChangeAspect="1"/>
          </p:cNvPicPr>
          <p:nvPr/>
        </p:nvPicPr>
        <p:blipFill>
          <a:blip r:embed="rId3"/>
          <a:stretch>
            <a:fillRect/>
          </a:stretch>
        </p:blipFill>
        <p:spPr>
          <a:xfrm>
            <a:off x="458971" y="2359742"/>
            <a:ext cx="8226057" cy="4288556"/>
          </a:xfrm>
          <a:prstGeom prst="rect">
            <a:avLst/>
          </a:prstGeom>
        </p:spPr>
      </p:pic>
      <p:sp>
        <p:nvSpPr>
          <p:cNvPr id="10" name="正方形/長方形 9">
            <a:extLst>
              <a:ext uri="{FF2B5EF4-FFF2-40B4-BE49-F238E27FC236}">
                <a16:creationId xmlns:a16="http://schemas.microsoft.com/office/drawing/2014/main" id="{035D78B9-E0C1-2C4C-AAA3-CF169B7B2AB5}"/>
              </a:ext>
            </a:extLst>
          </p:cNvPr>
          <p:cNvSpPr/>
          <p:nvPr/>
        </p:nvSpPr>
        <p:spPr>
          <a:xfrm>
            <a:off x="145228" y="756942"/>
            <a:ext cx="8861119" cy="1200329"/>
          </a:xfrm>
          <a:prstGeom prst="rect">
            <a:avLst/>
          </a:prstGeom>
        </p:spPr>
        <p:txBody>
          <a:bodyPr wrap="square">
            <a:spAutoFit/>
          </a:bodyPr>
          <a:lstStyle/>
          <a:p>
            <a:r>
              <a:rPr lang="ja-JP" altLang="en-US" sz="2400" b="1">
                <a:solidFill>
                  <a:srgbClr val="000000"/>
                </a:solidFill>
                <a:latin typeface="Hiragino Kaku Gothic Pro W6" panose="020B0300000000000000" pitchFamily="34" charset="-128"/>
                <a:ea typeface="Hiragino Kaku Gothic Pro W6" panose="020B0300000000000000" pitchFamily="34" charset="-128"/>
              </a:rPr>
              <a:t>温熱性発汗及び精神性発汗は、それぞれの皮膚領域の汗腺に関連付けられている分離した神経系や中枢機構によって制御されています。</a:t>
            </a:r>
            <a:endParaRPr lang="ja-JP" altLang="en-US" sz="2400" b="1">
              <a:solidFill>
                <a:srgbClr val="000000"/>
              </a:solidFill>
              <a:effectLst/>
              <a:latin typeface="Hiragino Kaku Gothic Pro W6" panose="020B0300000000000000" pitchFamily="34" charset="-128"/>
              <a:ea typeface="Hiragino Kaku Gothic Pro W6" panose="020B0300000000000000" pitchFamily="34" charset="-128"/>
            </a:endParaRPr>
          </a:p>
        </p:txBody>
      </p:sp>
      <p:sp>
        <p:nvSpPr>
          <p:cNvPr id="3" name="スライド番号プレースホルダー 2">
            <a:extLst>
              <a:ext uri="{FF2B5EF4-FFF2-40B4-BE49-F238E27FC236}">
                <a16:creationId xmlns:a16="http://schemas.microsoft.com/office/drawing/2014/main" id="{165B18B9-FCEA-594F-85D3-CC976F4173D1}"/>
              </a:ext>
            </a:extLst>
          </p:cNvPr>
          <p:cNvSpPr>
            <a:spLocks noGrp="1"/>
          </p:cNvSpPr>
          <p:nvPr>
            <p:ph type="sldNum" sz="quarter" idx="12"/>
          </p:nvPr>
        </p:nvSpPr>
        <p:spPr/>
        <p:txBody>
          <a:bodyPr/>
          <a:lstStyle/>
          <a:p>
            <a:fld id="{5F1021A1-9BCE-654D-882C-89216AC2DA0E}" type="slidenum">
              <a:rPr kumimoji="1" lang="ja-JP" altLang="en-US" smtClean="0"/>
              <a:t>9</a:t>
            </a:fld>
            <a:endParaRPr kumimoji="1" lang="ja-JP" altLang="en-US"/>
          </a:p>
        </p:txBody>
      </p:sp>
    </p:spTree>
    <p:extLst>
      <p:ext uri="{BB962C8B-B14F-4D97-AF65-F5344CB8AC3E}">
        <p14:creationId xmlns:p14="http://schemas.microsoft.com/office/powerpoint/2010/main" val="1669085942"/>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17214</TotalTime>
  <Words>1456</Words>
  <Application>Microsoft Macintosh PowerPoint</Application>
  <PresentationFormat>画面に合わせる (4:3)</PresentationFormat>
  <Paragraphs>187</Paragraphs>
  <Slides>18</Slides>
  <Notes>11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18</vt:i4>
      </vt:variant>
    </vt:vector>
  </HeadingPairs>
  <TitlesOfParts>
    <vt:vector size="32" baseType="lpstr">
      <vt:lpstr>Hiragino Kaku Gothic Pro W6</vt:lpstr>
      <vt:lpstr>Hiragino Kaku Gothic ProN W3</vt:lpstr>
      <vt:lpstr>Hiragino Kaku Gothic ProN W6</vt:lpstr>
      <vt:lpstr>Hiragino Kaku Gothic Std W8</vt:lpstr>
      <vt:lpstr>Hiragino Sans</vt:lpstr>
      <vt:lpstr>Osaka</vt:lpstr>
      <vt:lpstr>メイリオ</vt:lpstr>
      <vt:lpstr>Yu Gothic</vt:lpstr>
      <vt:lpstr>Yu Gothic</vt:lpstr>
      <vt:lpstr>Arial</vt:lpstr>
      <vt:lpstr>Calibri</vt:lpstr>
      <vt:lpstr>Calibri Light</vt:lpstr>
      <vt:lpstr>Wingdings</vt:lpstr>
      <vt:lpstr>ホワイト</vt:lpstr>
      <vt:lpstr>発汗計のご紹介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報告事項</dc:title>
  <dc:creator>百瀬英哉</dc:creator>
  <cp:lastModifiedBy>百瀬英哉</cp:lastModifiedBy>
  <cp:revision>833</cp:revision>
  <cp:lastPrinted>2024-10-15T04:42:52Z</cp:lastPrinted>
  <dcterms:created xsi:type="dcterms:W3CDTF">2017-06-09T12:11:13Z</dcterms:created>
  <dcterms:modified xsi:type="dcterms:W3CDTF">2024-11-04T08:08:32Z</dcterms:modified>
</cp:coreProperties>
</file>